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7" r:id="rId3"/>
    <p:sldId id="258" r:id="rId4"/>
    <p:sldId id="259" r:id="rId5"/>
    <p:sldId id="261" r:id="rId6"/>
    <p:sldId id="262" r:id="rId7"/>
    <p:sldId id="269" r:id="rId8"/>
    <p:sldId id="270" r:id="rId9"/>
    <p:sldId id="263" r:id="rId10"/>
    <p:sldId id="264" r:id="rId11"/>
    <p:sldId id="265" r:id="rId12"/>
    <p:sldId id="266" r:id="rId13"/>
    <p:sldId id="267" r:id="rId14"/>
    <p:sldId id="268" r:id="rId15"/>
    <p:sldId id="271" r:id="rId16"/>
    <p:sldId id="272" r:id="rId17"/>
    <p:sldId id="273" r:id="rId18"/>
    <p:sldId id="285" r:id="rId19"/>
    <p:sldId id="287" r:id="rId20"/>
    <p:sldId id="289" r:id="rId21"/>
    <p:sldId id="290" r:id="rId22"/>
    <p:sldId id="260" r:id="rId23"/>
    <p:sldId id="275" r:id="rId24"/>
    <p:sldId id="276" r:id="rId25"/>
    <p:sldId id="277" r:id="rId26"/>
    <p:sldId id="278" r:id="rId27"/>
    <p:sldId id="280" r:id="rId28"/>
    <p:sldId id="279" r:id="rId29"/>
    <p:sldId id="281" r:id="rId30"/>
    <p:sldId id="282" r:id="rId31"/>
    <p:sldId id="283" r:id="rId32"/>
    <p:sldId id="284" r:id="rId33"/>
    <p:sldId id="286"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D7D9"/>
    <a:srgbClr val="26BC7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82" d="100"/>
          <a:sy n="82" d="100"/>
        </p:scale>
        <p:origin x="-816" y="6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EE240C-D155-4900-9FCA-68C3C2C6ADD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ABCAB25C-6164-486F-BBE7-2B2522606C12}">
      <dgm:prSet phldrT="[Текст]" custT="1"/>
      <dgm:spPr>
        <a:solidFill>
          <a:srgbClr val="FF0000"/>
        </a:solidFill>
      </dgm:spPr>
      <dgm:t>
        <a:bodyPr/>
        <a:lstStyle/>
        <a:p>
          <a:r>
            <a:rPr lang="ru-RU" sz="2800" dirty="0" smtClean="0"/>
            <a:t>1000</a:t>
          </a:r>
          <a:endParaRPr lang="ru-RU" sz="2800" dirty="0"/>
        </a:p>
      </dgm:t>
    </dgm:pt>
    <dgm:pt modelId="{CB08E889-D661-43EA-923F-B1C3966CC41A}" type="parTrans" cxnId="{40629968-0647-4DAB-B5A0-55E96BEA1459}">
      <dgm:prSet/>
      <dgm:spPr/>
      <dgm:t>
        <a:bodyPr/>
        <a:lstStyle/>
        <a:p>
          <a:endParaRPr lang="ru-RU"/>
        </a:p>
      </dgm:t>
    </dgm:pt>
    <dgm:pt modelId="{F4EBE4FB-4523-470D-8ED5-6DA2B158E7BB}" type="sibTrans" cxnId="{40629968-0647-4DAB-B5A0-55E96BEA1459}">
      <dgm:prSet/>
      <dgm:spPr/>
      <dgm:t>
        <a:bodyPr/>
        <a:lstStyle/>
        <a:p>
          <a:endParaRPr lang="ru-RU"/>
        </a:p>
      </dgm:t>
    </dgm:pt>
    <dgm:pt modelId="{B83AD01A-FE57-460B-8420-AC85E46A5574}">
      <dgm:prSet phldrT="[Текст]" custT="1"/>
      <dgm:spPr>
        <a:solidFill>
          <a:srgbClr val="E1D7D9">
            <a:alpha val="89804"/>
          </a:srgbClr>
        </a:solidFill>
      </dgm:spPr>
      <dgm:t>
        <a:bodyPr/>
        <a:lstStyle/>
        <a:p>
          <a:r>
            <a:rPr lang="ru-RU" sz="1600" dirty="0" smtClean="0"/>
            <a:t>Более </a:t>
          </a:r>
          <a:r>
            <a:rPr lang="ru-RU" sz="1600" b="1" dirty="0" smtClean="0"/>
            <a:t>1000</a:t>
          </a:r>
          <a:r>
            <a:rPr lang="ru-RU" sz="1600" dirty="0" smtClean="0"/>
            <a:t> детских общественных объединений в образовательных организациях Республики Татарстан</a:t>
          </a:r>
          <a:endParaRPr lang="ru-RU" sz="1600" dirty="0"/>
        </a:p>
      </dgm:t>
    </dgm:pt>
    <dgm:pt modelId="{51723E23-7BF5-4CDB-837A-D6A2F82BEDED}" type="parTrans" cxnId="{8E7CA70B-F518-424A-9E0B-74DDC254075A}">
      <dgm:prSet/>
      <dgm:spPr/>
      <dgm:t>
        <a:bodyPr/>
        <a:lstStyle/>
        <a:p>
          <a:endParaRPr lang="ru-RU"/>
        </a:p>
      </dgm:t>
    </dgm:pt>
    <dgm:pt modelId="{4AD2EC04-8C37-4D98-AABF-00D23AC9CC94}" type="sibTrans" cxnId="{8E7CA70B-F518-424A-9E0B-74DDC254075A}">
      <dgm:prSet/>
      <dgm:spPr/>
      <dgm:t>
        <a:bodyPr/>
        <a:lstStyle/>
        <a:p>
          <a:endParaRPr lang="ru-RU"/>
        </a:p>
      </dgm:t>
    </dgm:pt>
    <dgm:pt modelId="{50DF990C-102A-460B-8D32-75A8346ABC4F}">
      <dgm:prSet phldrT="[Текст]" custT="1"/>
      <dgm:spPr>
        <a:solidFill>
          <a:srgbClr val="FF0000"/>
        </a:solidFill>
      </dgm:spPr>
      <dgm:t>
        <a:bodyPr/>
        <a:lstStyle/>
        <a:p>
          <a:r>
            <a:rPr lang="ru-RU" sz="2800" dirty="0" smtClean="0"/>
            <a:t>310564</a:t>
          </a:r>
          <a:endParaRPr lang="ru-RU" sz="2800" dirty="0"/>
        </a:p>
      </dgm:t>
    </dgm:pt>
    <dgm:pt modelId="{AD88FF90-9D74-403D-9AED-B10F29F1D338}" type="parTrans" cxnId="{2126BA35-10F6-4EF0-9FB5-BC0D65634C75}">
      <dgm:prSet/>
      <dgm:spPr/>
      <dgm:t>
        <a:bodyPr/>
        <a:lstStyle/>
        <a:p>
          <a:endParaRPr lang="ru-RU"/>
        </a:p>
      </dgm:t>
    </dgm:pt>
    <dgm:pt modelId="{4F7CB341-870F-4636-BFD7-2867276ADE13}" type="sibTrans" cxnId="{2126BA35-10F6-4EF0-9FB5-BC0D65634C75}">
      <dgm:prSet/>
      <dgm:spPr/>
      <dgm:t>
        <a:bodyPr/>
        <a:lstStyle/>
        <a:p>
          <a:endParaRPr lang="ru-RU"/>
        </a:p>
      </dgm:t>
    </dgm:pt>
    <dgm:pt modelId="{E602F2A2-44DF-4C24-A6EE-FA8E262BA112}">
      <dgm:prSet phldrT="[Текст]" custT="1"/>
      <dgm:spPr>
        <a:solidFill>
          <a:srgbClr val="E1D7D9">
            <a:alpha val="90000"/>
          </a:srgbClr>
        </a:solidFill>
      </dgm:spPr>
      <dgm:t>
        <a:bodyPr/>
        <a:lstStyle/>
        <a:p>
          <a:r>
            <a:rPr lang="ru-RU" sz="1600" dirty="0" smtClean="0"/>
            <a:t>Более </a:t>
          </a:r>
          <a:r>
            <a:rPr lang="ru-RU" sz="1600" b="1" dirty="0" smtClean="0"/>
            <a:t>300 тысяч</a:t>
          </a:r>
          <a:r>
            <a:rPr lang="ru-RU" sz="1600" dirty="0" smtClean="0"/>
            <a:t> детей и подростков в детском движении РТ (310564) – </a:t>
          </a:r>
          <a:r>
            <a:rPr lang="ru-RU" sz="1600" b="1" dirty="0" smtClean="0"/>
            <a:t>85%</a:t>
          </a:r>
          <a:r>
            <a:rPr lang="ru-RU" sz="1600" dirty="0" smtClean="0"/>
            <a:t> от количества обучающихся</a:t>
          </a:r>
          <a:endParaRPr lang="ru-RU" sz="1600" dirty="0"/>
        </a:p>
      </dgm:t>
    </dgm:pt>
    <dgm:pt modelId="{98A5840D-0906-4DB6-AEDD-85B9DECAF189}" type="parTrans" cxnId="{58DB952D-816B-47B6-9B25-0283D18A9783}">
      <dgm:prSet/>
      <dgm:spPr/>
      <dgm:t>
        <a:bodyPr/>
        <a:lstStyle/>
        <a:p>
          <a:endParaRPr lang="ru-RU"/>
        </a:p>
      </dgm:t>
    </dgm:pt>
    <dgm:pt modelId="{5D26D49A-584D-47AB-89D0-B935FF13A419}" type="sibTrans" cxnId="{58DB952D-816B-47B6-9B25-0283D18A9783}">
      <dgm:prSet/>
      <dgm:spPr/>
      <dgm:t>
        <a:bodyPr/>
        <a:lstStyle/>
        <a:p>
          <a:endParaRPr lang="ru-RU"/>
        </a:p>
      </dgm:t>
    </dgm:pt>
    <dgm:pt modelId="{B9D9214B-5BC2-414B-A242-764437E5F13C}">
      <dgm:prSet phldrT="[Текст]" custT="1"/>
      <dgm:spPr>
        <a:solidFill>
          <a:srgbClr val="FF0000"/>
        </a:solidFill>
      </dgm:spPr>
      <dgm:t>
        <a:bodyPr/>
        <a:lstStyle/>
        <a:p>
          <a:r>
            <a:rPr lang="ru-RU" sz="2800" dirty="0" smtClean="0"/>
            <a:t>182045</a:t>
          </a:r>
          <a:endParaRPr lang="ru-RU" sz="2800" dirty="0"/>
        </a:p>
      </dgm:t>
    </dgm:pt>
    <dgm:pt modelId="{3CABC627-EB5D-4581-AA5F-AA83D0F5BDFC}" type="parTrans" cxnId="{AB5870BB-02D5-4070-8F7C-D015DFC45D10}">
      <dgm:prSet/>
      <dgm:spPr/>
      <dgm:t>
        <a:bodyPr/>
        <a:lstStyle/>
        <a:p>
          <a:endParaRPr lang="ru-RU"/>
        </a:p>
      </dgm:t>
    </dgm:pt>
    <dgm:pt modelId="{18ACA8F6-A40E-48CC-84EA-EC11C347711D}" type="sibTrans" cxnId="{AB5870BB-02D5-4070-8F7C-D015DFC45D10}">
      <dgm:prSet/>
      <dgm:spPr/>
      <dgm:t>
        <a:bodyPr/>
        <a:lstStyle/>
        <a:p>
          <a:endParaRPr lang="ru-RU"/>
        </a:p>
      </dgm:t>
    </dgm:pt>
    <dgm:pt modelId="{C26D9638-BB4E-48EC-BA2A-7DD6CA77E09D}">
      <dgm:prSet phldrT="[Текст]" custT="1"/>
      <dgm:spPr>
        <a:solidFill>
          <a:srgbClr val="E1D7D9">
            <a:alpha val="90000"/>
          </a:srgbClr>
        </a:solidFill>
      </dgm:spPr>
      <dgm:t>
        <a:bodyPr/>
        <a:lstStyle/>
        <a:p>
          <a:r>
            <a:rPr lang="ru-RU" sz="1400" dirty="0" smtClean="0"/>
            <a:t>В «</a:t>
          </a:r>
          <a:r>
            <a:rPr lang="ru-RU" sz="1400" b="1" dirty="0" smtClean="0"/>
            <a:t>Союзе наследников Татарстана»</a:t>
          </a:r>
          <a:r>
            <a:rPr lang="ru-RU" sz="1400" dirty="0" smtClean="0"/>
            <a:t>:</a:t>
          </a:r>
          <a:endParaRPr lang="ru-RU" sz="1400" dirty="0"/>
        </a:p>
      </dgm:t>
    </dgm:pt>
    <dgm:pt modelId="{165519F3-3964-4AE9-ACBF-207FF11D859B}" type="parTrans" cxnId="{59C5E12A-FDF4-4EB0-843B-59CF72D690F1}">
      <dgm:prSet/>
      <dgm:spPr/>
      <dgm:t>
        <a:bodyPr/>
        <a:lstStyle/>
        <a:p>
          <a:endParaRPr lang="ru-RU"/>
        </a:p>
      </dgm:t>
    </dgm:pt>
    <dgm:pt modelId="{E3254087-B74B-41D5-B025-FFE08ABBCF84}" type="sibTrans" cxnId="{59C5E12A-FDF4-4EB0-843B-59CF72D690F1}">
      <dgm:prSet/>
      <dgm:spPr/>
      <dgm:t>
        <a:bodyPr/>
        <a:lstStyle/>
        <a:p>
          <a:endParaRPr lang="ru-RU"/>
        </a:p>
      </dgm:t>
    </dgm:pt>
    <dgm:pt modelId="{A74333AA-179B-415A-B82B-174BA3C7966F}">
      <dgm:prSet custT="1"/>
      <dgm:spPr>
        <a:solidFill>
          <a:srgbClr val="E1D7D9">
            <a:alpha val="90000"/>
          </a:srgbClr>
        </a:solidFill>
      </dgm:spPr>
      <dgm:t>
        <a:bodyPr/>
        <a:lstStyle/>
        <a:p>
          <a:r>
            <a:rPr lang="ru-RU" sz="1200" dirty="0" smtClean="0"/>
            <a:t> </a:t>
          </a:r>
          <a:r>
            <a:rPr lang="ru-RU" sz="1100" dirty="0" smtClean="0"/>
            <a:t>свыше</a:t>
          </a:r>
          <a:r>
            <a:rPr lang="ru-RU" sz="1200" dirty="0" smtClean="0"/>
            <a:t> </a:t>
          </a:r>
          <a:r>
            <a:rPr lang="ru-RU" sz="1200" b="1" dirty="0" smtClean="0"/>
            <a:t>66 тысяч</a:t>
          </a:r>
          <a:r>
            <a:rPr lang="ru-RU" sz="1200" dirty="0" smtClean="0"/>
            <a:t> следопытов (66461) – дети в возрасте 8-10 лет</a:t>
          </a:r>
          <a:endParaRPr lang="ru-RU" sz="1200" dirty="0"/>
        </a:p>
      </dgm:t>
    </dgm:pt>
    <dgm:pt modelId="{123A2867-EB6C-4EAF-8665-7C83B71E97FB}" type="parTrans" cxnId="{10ED0F2C-5871-4412-9A54-18E908B6F095}">
      <dgm:prSet/>
      <dgm:spPr/>
      <dgm:t>
        <a:bodyPr/>
        <a:lstStyle/>
        <a:p>
          <a:endParaRPr lang="ru-RU"/>
        </a:p>
      </dgm:t>
    </dgm:pt>
    <dgm:pt modelId="{56A1AC28-33E4-403A-A79F-5902F225F8E5}" type="sibTrans" cxnId="{10ED0F2C-5871-4412-9A54-18E908B6F095}">
      <dgm:prSet/>
      <dgm:spPr/>
      <dgm:t>
        <a:bodyPr/>
        <a:lstStyle/>
        <a:p>
          <a:endParaRPr lang="ru-RU"/>
        </a:p>
      </dgm:t>
    </dgm:pt>
    <dgm:pt modelId="{69FE9F3C-EFAE-4FEF-A674-E97C4079245C}">
      <dgm:prSet custT="1"/>
      <dgm:spPr>
        <a:solidFill>
          <a:srgbClr val="E1D7D9">
            <a:alpha val="90000"/>
          </a:srgbClr>
        </a:solidFill>
      </dgm:spPr>
      <dgm:t>
        <a:bodyPr/>
        <a:lstStyle/>
        <a:p>
          <a:r>
            <a:rPr lang="ru-RU" sz="1200" dirty="0" smtClean="0"/>
            <a:t> более </a:t>
          </a:r>
          <a:r>
            <a:rPr lang="ru-RU" sz="1200" b="1" dirty="0" smtClean="0"/>
            <a:t>115 тысяч</a:t>
          </a:r>
          <a:r>
            <a:rPr lang="ru-RU" sz="1200" dirty="0" smtClean="0"/>
            <a:t> наследников (115584) – дети и подростки в возрасте 10-17 лет</a:t>
          </a:r>
          <a:endParaRPr lang="ru-RU" sz="1200" dirty="0"/>
        </a:p>
      </dgm:t>
    </dgm:pt>
    <dgm:pt modelId="{89ECD871-5875-4006-A8B1-2FA58617E9AF}" type="parTrans" cxnId="{39C2D05E-EC22-459C-8FF0-E27A83431FB5}">
      <dgm:prSet/>
      <dgm:spPr/>
      <dgm:t>
        <a:bodyPr/>
        <a:lstStyle/>
        <a:p>
          <a:endParaRPr lang="ru-RU"/>
        </a:p>
      </dgm:t>
    </dgm:pt>
    <dgm:pt modelId="{2A12E328-3FF1-4E78-A002-6CF153EC0E70}" type="sibTrans" cxnId="{39C2D05E-EC22-459C-8FF0-E27A83431FB5}">
      <dgm:prSet/>
      <dgm:spPr/>
      <dgm:t>
        <a:bodyPr/>
        <a:lstStyle/>
        <a:p>
          <a:endParaRPr lang="ru-RU"/>
        </a:p>
      </dgm:t>
    </dgm:pt>
    <dgm:pt modelId="{561AF699-1F3C-4E59-A01B-58EDF9D225B6}">
      <dgm:prSet phldrT="[Текст]" custT="1"/>
      <dgm:spPr>
        <a:solidFill>
          <a:srgbClr val="E1D7D9">
            <a:alpha val="90000"/>
          </a:srgbClr>
        </a:solidFill>
      </dgm:spPr>
      <dgm:t>
        <a:bodyPr/>
        <a:lstStyle/>
        <a:p>
          <a:r>
            <a:rPr lang="ru-RU" sz="1200" dirty="0" smtClean="0"/>
            <a:t>Более </a:t>
          </a:r>
          <a:r>
            <a:rPr lang="ru-RU" sz="1200" b="1" dirty="0" smtClean="0"/>
            <a:t>180 тысяч</a:t>
          </a:r>
          <a:r>
            <a:rPr lang="ru-RU" sz="1200" dirty="0" smtClean="0"/>
            <a:t> юных татарстанцев (182045) – </a:t>
          </a:r>
          <a:r>
            <a:rPr lang="ru-RU" sz="1200" b="1" dirty="0" smtClean="0"/>
            <a:t>50%</a:t>
          </a:r>
          <a:r>
            <a:rPr lang="ru-RU" sz="1200" dirty="0" smtClean="0"/>
            <a:t> от обучающихся, </a:t>
          </a:r>
          <a:r>
            <a:rPr lang="ru-RU" sz="1200" b="1" dirty="0" smtClean="0"/>
            <a:t>59%</a:t>
          </a:r>
          <a:r>
            <a:rPr lang="ru-RU" sz="1200" dirty="0" smtClean="0"/>
            <a:t> от всех участников детского движения РТ, а именно</a:t>
          </a:r>
          <a:endParaRPr lang="ru-RU" sz="1200" dirty="0"/>
        </a:p>
      </dgm:t>
    </dgm:pt>
    <dgm:pt modelId="{92E518FD-7594-43A4-AFFB-2AD8BDF24283}" type="parTrans" cxnId="{5ED2C7B6-0CEA-448A-A956-E7F326BD4E84}">
      <dgm:prSet/>
      <dgm:spPr/>
      <dgm:t>
        <a:bodyPr/>
        <a:lstStyle/>
        <a:p>
          <a:endParaRPr lang="ru-RU"/>
        </a:p>
      </dgm:t>
    </dgm:pt>
    <dgm:pt modelId="{048D2E8A-DC5B-4DC1-B90B-09C7A0ABDE54}" type="sibTrans" cxnId="{5ED2C7B6-0CEA-448A-A956-E7F326BD4E84}">
      <dgm:prSet/>
      <dgm:spPr/>
      <dgm:t>
        <a:bodyPr/>
        <a:lstStyle/>
        <a:p>
          <a:endParaRPr lang="ru-RU"/>
        </a:p>
      </dgm:t>
    </dgm:pt>
    <dgm:pt modelId="{E3DF5963-21AA-4FE9-9B40-CC1265997FA2}">
      <dgm:prSet custT="1"/>
      <dgm:spPr>
        <a:solidFill>
          <a:srgbClr val="FF0000"/>
        </a:solidFill>
      </dgm:spPr>
      <dgm:t>
        <a:bodyPr/>
        <a:lstStyle/>
        <a:p>
          <a:r>
            <a:rPr lang="ru-RU" sz="2800" dirty="0" smtClean="0"/>
            <a:t>1065</a:t>
          </a:r>
          <a:endParaRPr lang="ru-RU" sz="2800" dirty="0"/>
        </a:p>
      </dgm:t>
    </dgm:pt>
    <dgm:pt modelId="{46A62F40-31B4-4DF3-A6F1-B267E5C651B6}" type="parTrans" cxnId="{A7A09F99-FB70-46AF-8CB9-92D5CA141780}">
      <dgm:prSet/>
      <dgm:spPr/>
      <dgm:t>
        <a:bodyPr/>
        <a:lstStyle/>
        <a:p>
          <a:endParaRPr lang="ru-RU"/>
        </a:p>
      </dgm:t>
    </dgm:pt>
    <dgm:pt modelId="{65E2113C-72B1-432B-8553-1AB5F59E1919}" type="sibTrans" cxnId="{A7A09F99-FB70-46AF-8CB9-92D5CA141780}">
      <dgm:prSet/>
      <dgm:spPr/>
      <dgm:t>
        <a:bodyPr/>
        <a:lstStyle/>
        <a:p>
          <a:endParaRPr lang="ru-RU"/>
        </a:p>
      </dgm:t>
    </dgm:pt>
    <dgm:pt modelId="{F7384CC0-97B6-4EB4-A38A-4EA9DFA6E509}">
      <dgm:prSet custT="1"/>
      <dgm:spPr>
        <a:solidFill>
          <a:srgbClr val="FF0000"/>
        </a:solidFill>
      </dgm:spPr>
      <dgm:t>
        <a:bodyPr/>
        <a:lstStyle/>
        <a:p>
          <a:r>
            <a:rPr lang="ru-RU" sz="2800" dirty="0" smtClean="0"/>
            <a:t>445</a:t>
          </a:r>
          <a:endParaRPr lang="ru-RU" sz="2800" dirty="0"/>
        </a:p>
      </dgm:t>
    </dgm:pt>
    <dgm:pt modelId="{C0927CEA-876F-4225-8426-9A3A5B5574DD}" type="parTrans" cxnId="{95AA8193-81F4-4FD2-969D-6378D25A504B}">
      <dgm:prSet/>
      <dgm:spPr/>
      <dgm:t>
        <a:bodyPr/>
        <a:lstStyle/>
        <a:p>
          <a:endParaRPr lang="ru-RU"/>
        </a:p>
      </dgm:t>
    </dgm:pt>
    <dgm:pt modelId="{A16E20D5-8895-47AB-9805-E60A3593F185}" type="sibTrans" cxnId="{95AA8193-81F4-4FD2-969D-6378D25A504B}">
      <dgm:prSet/>
      <dgm:spPr/>
      <dgm:t>
        <a:bodyPr/>
        <a:lstStyle/>
        <a:p>
          <a:endParaRPr lang="ru-RU"/>
        </a:p>
      </dgm:t>
    </dgm:pt>
    <dgm:pt modelId="{3BE69B41-1BD2-4A14-8889-F399A9110767}">
      <dgm:prSet custT="1"/>
      <dgm:spPr>
        <a:solidFill>
          <a:srgbClr val="FF0000"/>
        </a:solidFill>
      </dgm:spPr>
      <dgm:t>
        <a:bodyPr/>
        <a:lstStyle/>
        <a:p>
          <a:r>
            <a:rPr lang="ru-RU" sz="2800" dirty="0" smtClean="0"/>
            <a:t>51</a:t>
          </a:r>
          <a:endParaRPr lang="ru-RU" sz="2800" dirty="0"/>
        </a:p>
      </dgm:t>
    </dgm:pt>
    <dgm:pt modelId="{A399D168-93F5-4C87-83E0-A318D996B0B2}" type="parTrans" cxnId="{31CDBB91-9994-42F3-80AA-9779FA3CD52C}">
      <dgm:prSet/>
      <dgm:spPr/>
      <dgm:t>
        <a:bodyPr/>
        <a:lstStyle/>
        <a:p>
          <a:endParaRPr lang="ru-RU"/>
        </a:p>
      </dgm:t>
    </dgm:pt>
    <dgm:pt modelId="{8E8AA8B6-0E6F-40C4-A576-27772E921908}" type="sibTrans" cxnId="{31CDBB91-9994-42F3-80AA-9779FA3CD52C}">
      <dgm:prSet/>
      <dgm:spPr/>
      <dgm:t>
        <a:bodyPr/>
        <a:lstStyle/>
        <a:p>
          <a:endParaRPr lang="ru-RU"/>
        </a:p>
      </dgm:t>
    </dgm:pt>
    <dgm:pt modelId="{D0FE278D-38DE-4D5E-B603-1183FC037262}">
      <dgm:prSet custT="1"/>
      <dgm:spPr>
        <a:solidFill>
          <a:srgbClr val="00B050"/>
        </a:solidFill>
      </dgm:spPr>
      <dgm:t>
        <a:bodyPr/>
        <a:lstStyle/>
        <a:p>
          <a:r>
            <a:rPr lang="ru-RU" sz="2800" b="1" dirty="0" smtClean="0"/>
            <a:t>Кадры в детском движении:</a:t>
          </a:r>
          <a:endParaRPr lang="ru-RU" sz="2800" dirty="0"/>
        </a:p>
      </dgm:t>
    </dgm:pt>
    <dgm:pt modelId="{766B3B83-D964-4D26-BCAB-32106DAB1012}" type="parTrans" cxnId="{EB32952D-7284-4BE1-97A9-4101A28521ED}">
      <dgm:prSet/>
      <dgm:spPr/>
      <dgm:t>
        <a:bodyPr/>
        <a:lstStyle/>
        <a:p>
          <a:endParaRPr lang="ru-RU"/>
        </a:p>
      </dgm:t>
    </dgm:pt>
    <dgm:pt modelId="{4A54C29F-DA70-4878-A718-6FF0CAF4AA03}" type="sibTrans" cxnId="{EB32952D-7284-4BE1-97A9-4101A28521ED}">
      <dgm:prSet/>
      <dgm:spPr/>
      <dgm:t>
        <a:bodyPr/>
        <a:lstStyle/>
        <a:p>
          <a:endParaRPr lang="ru-RU"/>
        </a:p>
      </dgm:t>
    </dgm:pt>
    <dgm:pt modelId="{24CAB653-CEA9-472A-83E2-4A6BEA00934F}">
      <dgm:prSet custT="1"/>
      <dgm:spPr>
        <a:solidFill>
          <a:srgbClr val="E1D7D9"/>
        </a:solidFill>
      </dgm:spPr>
      <dgm:t>
        <a:bodyPr/>
        <a:lstStyle/>
        <a:p>
          <a:r>
            <a:rPr lang="ru-RU" sz="2000" dirty="0" smtClean="0">
              <a:solidFill>
                <a:schemeClr val="tx1"/>
              </a:solidFill>
            </a:rPr>
            <a:t>педагогов-организаторов </a:t>
          </a:r>
          <a:endParaRPr lang="ru-RU" sz="2000" dirty="0">
            <a:solidFill>
              <a:schemeClr val="tx1"/>
            </a:solidFill>
          </a:endParaRPr>
        </a:p>
      </dgm:t>
    </dgm:pt>
    <dgm:pt modelId="{52A94269-C6A1-4335-AEED-984770163778}" type="parTrans" cxnId="{8C4AFEF6-639E-4061-BED8-E1D404C17220}">
      <dgm:prSet/>
      <dgm:spPr/>
      <dgm:t>
        <a:bodyPr/>
        <a:lstStyle/>
        <a:p>
          <a:endParaRPr lang="ru-RU"/>
        </a:p>
      </dgm:t>
    </dgm:pt>
    <dgm:pt modelId="{E3F59299-9226-4912-9A2E-5DD07790064D}" type="sibTrans" cxnId="{8C4AFEF6-639E-4061-BED8-E1D404C17220}">
      <dgm:prSet/>
      <dgm:spPr/>
      <dgm:t>
        <a:bodyPr/>
        <a:lstStyle/>
        <a:p>
          <a:endParaRPr lang="ru-RU"/>
        </a:p>
      </dgm:t>
    </dgm:pt>
    <dgm:pt modelId="{A495084D-82C0-41ED-AF7C-F2DDC453123E}">
      <dgm:prSet custT="1"/>
      <dgm:spPr>
        <a:solidFill>
          <a:srgbClr val="E1D7D9"/>
        </a:solidFill>
      </dgm:spPr>
      <dgm:t>
        <a:bodyPr/>
        <a:lstStyle/>
        <a:p>
          <a:r>
            <a:rPr lang="ru-RU" sz="1600" dirty="0" smtClean="0">
              <a:solidFill>
                <a:schemeClr val="tx1"/>
              </a:solidFill>
            </a:rPr>
            <a:t>педагогов дополнительного образования (руководители ДОО</a:t>
          </a:r>
          <a:r>
            <a:rPr lang="ru-RU" sz="1400" dirty="0" smtClean="0">
              <a:solidFill>
                <a:schemeClr val="tx1"/>
              </a:solidFill>
            </a:rPr>
            <a:t>)  </a:t>
          </a:r>
          <a:endParaRPr lang="ru-RU" sz="1400" dirty="0">
            <a:solidFill>
              <a:schemeClr val="tx1"/>
            </a:solidFill>
          </a:endParaRPr>
        </a:p>
      </dgm:t>
    </dgm:pt>
    <dgm:pt modelId="{2B5B4E8B-E8E2-48EE-973D-AAA6F7BD311B}" type="parTrans" cxnId="{A8E8CFC5-7BB9-4720-88AD-72A982060DA4}">
      <dgm:prSet/>
      <dgm:spPr/>
      <dgm:t>
        <a:bodyPr/>
        <a:lstStyle/>
        <a:p>
          <a:endParaRPr lang="ru-RU"/>
        </a:p>
      </dgm:t>
    </dgm:pt>
    <dgm:pt modelId="{D1C339ED-7EFA-49F4-8D91-DBE99E9D4335}" type="sibTrans" cxnId="{A8E8CFC5-7BB9-4720-88AD-72A982060DA4}">
      <dgm:prSet/>
      <dgm:spPr/>
      <dgm:t>
        <a:bodyPr/>
        <a:lstStyle/>
        <a:p>
          <a:endParaRPr lang="ru-RU"/>
        </a:p>
      </dgm:t>
    </dgm:pt>
    <dgm:pt modelId="{E4D10E96-74E3-4043-AC33-B7F792E1F0E5}">
      <dgm:prSet custT="1"/>
      <dgm:spPr>
        <a:solidFill>
          <a:srgbClr val="E1D7D9"/>
        </a:solidFill>
      </dgm:spPr>
      <dgm:t>
        <a:bodyPr/>
        <a:lstStyle/>
        <a:p>
          <a:r>
            <a:rPr lang="ru-RU" sz="1600" dirty="0" smtClean="0">
              <a:solidFill>
                <a:schemeClr val="tx1"/>
              </a:solidFill>
            </a:rPr>
            <a:t>куратор по детскому движению в муниципальных районах и городах РТ </a:t>
          </a:r>
          <a:endParaRPr lang="ru-RU" sz="1600" dirty="0">
            <a:solidFill>
              <a:schemeClr val="tx1"/>
            </a:solidFill>
          </a:endParaRPr>
        </a:p>
      </dgm:t>
    </dgm:pt>
    <dgm:pt modelId="{9D4269D5-D7A1-463C-BDB8-EA389D928DE7}" type="parTrans" cxnId="{006C0BAB-CE17-4C3F-8572-780374015FDE}">
      <dgm:prSet/>
      <dgm:spPr/>
      <dgm:t>
        <a:bodyPr/>
        <a:lstStyle/>
        <a:p>
          <a:endParaRPr lang="ru-RU"/>
        </a:p>
      </dgm:t>
    </dgm:pt>
    <dgm:pt modelId="{2C7D7CFE-C1B7-4F3C-ABC5-FB9C92096D37}" type="sibTrans" cxnId="{006C0BAB-CE17-4C3F-8572-780374015FDE}">
      <dgm:prSet/>
      <dgm:spPr/>
      <dgm:t>
        <a:bodyPr/>
        <a:lstStyle/>
        <a:p>
          <a:endParaRPr lang="ru-RU"/>
        </a:p>
      </dgm:t>
    </dgm:pt>
    <dgm:pt modelId="{DB458554-FD5D-49E6-AAC7-45246E73BF9C}" type="pres">
      <dgm:prSet presAssocID="{2EEE240C-D155-4900-9FCA-68C3C2C6ADD3}" presName="Name0" presStyleCnt="0">
        <dgm:presLayoutVars>
          <dgm:dir/>
          <dgm:animLvl val="lvl"/>
          <dgm:resizeHandles val="exact"/>
        </dgm:presLayoutVars>
      </dgm:prSet>
      <dgm:spPr/>
      <dgm:t>
        <a:bodyPr/>
        <a:lstStyle/>
        <a:p>
          <a:endParaRPr lang="ru-RU"/>
        </a:p>
      </dgm:t>
    </dgm:pt>
    <dgm:pt modelId="{C5C765EC-B720-45F4-B1AF-256320CE9782}" type="pres">
      <dgm:prSet presAssocID="{ABCAB25C-6164-486F-BBE7-2B2522606C12}" presName="linNode" presStyleCnt="0"/>
      <dgm:spPr/>
    </dgm:pt>
    <dgm:pt modelId="{930FAE59-6CA0-4BE5-9DD4-992C5EDDCD8E}" type="pres">
      <dgm:prSet presAssocID="{ABCAB25C-6164-486F-BBE7-2B2522606C12}" presName="parentText" presStyleLbl="node1" presStyleIdx="0" presStyleCnt="10" custScaleY="233253">
        <dgm:presLayoutVars>
          <dgm:chMax val="1"/>
          <dgm:bulletEnabled val="1"/>
        </dgm:presLayoutVars>
      </dgm:prSet>
      <dgm:spPr/>
      <dgm:t>
        <a:bodyPr/>
        <a:lstStyle/>
        <a:p>
          <a:endParaRPr lang="ru-RU"/>
        </a:p>
      </dgm:t>
    </dgm:pt>
    <dgm:pt modelId="{99BF9090-D8BC-4B7D-9009-137D902C7A46}" type="pres">
      <dgm:prSet presAssocID="{ABCAB25C-6164-486F-BBE7-2B2522606C12}" presName="descendantText" presStyleLbl="alignAccFollowNode1" presStyleIdx="0" presStyleCnt="3" custScaleY="212910" custLinFactNeighborY="-408">
        <dgm:presLayoutVars>
          <dgm:bulletEnabled val="1"/>
        </dgm:presLayoutVars>
      </dgm:prSet>
      <dgm:spPr/>
      <dgm:t>
        <a:bodyPr/>
        <a:lstStyle/>
        <a:p>
          <a:endParaRPr lang="ru-RU"/>
        </a:p>
      </dgm:t>
    </dgm:pt>
    <dgm:pt modelId="{E539341C-E030-4C05-9909-21A00A121411}" type="pres">
      <dgm:prSet presAssocID="{F4EBE4FB-4523-470D-8ED5-6DA2B158E7BB}" presName="sp" presStyleCnt="0"/>
      <dgm:spPr/>
    </dgm:pt>
    <dgm:pt modelId="{40900D77-BFCA-4B78-87E1-2ECF1E79D1F6}" type="pres">
      <dgm:prSet presAssocID="{50DF990C-102A-460B-8D32-75A8346ABC4F}" presName="linNode" presStyleCnt="0"/>
      <dgm:spPr/>
    </dgm:pt>
    <dgm:pt modelId="{42C07805-AA4F-4A8E-B8F6-2B5A09B1A29B}" type="pres">
      <dgm:prSet presAssocID="{50DF990C-102A-460B-8D32-75A8346ABC4F}" presName="parentText" presStyleLbl="node1" presStyleIdx="1" presStyleCnt="10" custScaleY="277030" custLinFactNeighborY="43122">
        <dgm:presLayoutVars>
          <dgm:chMax val="1"/>
          <dgm:bulletEnabled val="1"/>
        </dgm:presLayoutVars>
      </dgm:prSet>
      <dgm:spPr/>
      <dgm:t>
        <a:bodyPr/>
        <a:lstStyle/>
        <a:p>
          <a:endParaRPr lang="ru-RU"/>
        </a:p>
      </dgm:t>
    </dgm:pt>
    <dgm:pt modelId="{C224185D-9B9E-40B7-B2A2-1BBC86CE25A4}" type="pres">
      <dgm:prSet presAssocID="{50DF990C-102A-460B-8D32-75A8346ABC4F}" presName="descendantText" presStyleLbl="alignAccFollowNode1" presStyleIdx="1" presStyleCnt="3" custScaleY="237515" custLinFactNeighborY="41827">
        <dgm:presLayoutVars>
          <dgm:bulletEnabled val="1"/>
        </dgm:presLayoutVars>
      </dgm:prSet>
      <dgm:spPr/>
      <dgm:t>
        <a:bodyPr/>
        <a:lstStyle/>
        <a:p>
          <a:endParaRPr lang="ru-RU"/>
        </a:p>
      </dgm:t>
    </dgm:pt>
    <dgm:pt modelId="{9DB21F98-ADE8-4EAA-AE6D-13138769C2DD}" type="pres">
      <dgm:prSet presAssocID="{4F7CB341-870F-4636-BFD7-2867276ADE13}" presName="sp" presStyleCnt="0"/>
      <dgm:spPr/>
    </dgm:pt>
    <dgm:pt modelId="{5685E92E-10E4-4B30-AA54-817C60AD869B}" type="pres">
      <dgm:prSet presAssocID="{B9D9214B-5BC2-414B-A242-764437E5F13C}" presName="linNode" presStyleCnt="0"/>
      <dgm:spPr/>
    </dgm:pt>
    <dgm:pt modelId="{C88935A5-E88E-4DA3-820D-B7FE1FD19766}" type="pres">
      <dgm:prSet presAssocID="{B9D9214B-5BC2-414B-A242-764437E5F13C}" presName="parentText" presStyleLbl="node1" presStyleIdx="2" presStyleCnt="10" custScaleY="280930" custLinFactNeighborX="-76" custLinFactNeighborY="39066">
        <dgm:presLayoutVars>
          <dgm:chMax val="1"/>
          <dgm:bulletEnabled val="1"/>
        </dgm:presLayoutVars>
      </dgm:prSet>
      <dgm:spPr/>
      <dgm:t>
        <a:bodyPr/>
        <a:lstStyle/>
        <a:p>
          <a:endParaRPr lang="ru-RU"/>
        </a:p>
      </dgm:t>
    </dgm:pt>
    <dgm:pt modelId="{46B273A5-CB51-4FE3-AA5B-2E3456502824}" type="pres">
      <dgm:prSet presAssocID="{B9D9214B-5BC2-414B-A242-764437E5F13C}" presName="descendantText" presStyleLbl="alignAccFollowNode1" presStyleIdx="2" presStyleCnt="3" custScaleY="477406" custLinFactNeighborY="74738">
        <dgm:presLayoutVars>
          <dgm:bulletEnabled val="1"/>
        </dgm:presLayoutVars>
      </dgm:prSet>
      <dgm:spPr/>
      <dgm:t>
        <a:bodyPr/>
        <a:lstStyle/>
        <a:p>
          <a:endParaRPr lang="ru-RU"/>
        </a:p>
      </dgm:t>
    </dgm:pt>
    <dgm:pt modelId="{882C1E2B-0860-4617-AA70-3838016F1B92}" type="pres">
      <dgm:prSet presAssocID="{18ACA8F6-A40E-48CC-84EA-EC11C347711D}" presName="sp" presStyleCnt="0"/>
      <dgm:spPr/>
    </dgm:pt>
    <dgm:pt modelId="{F95AC387-A3B1-4A19-9D53-73E432B9A2AD}" type="pres">
      <dgm:prSet presAssocID="{E3DF5963-21AA-4FE9-9B40-CC1265997FA2}" presName="linNode" presStyleCnt="0"/>
      <dgm:spPr/>
    </dgm:pt>
    <dgm:pt modelId="{059CCC7F-0977-41D8-BABF-4B9DB106340F}" type="pres">
      <dgm:prSet presAssocID="{E3DF5963-21AA-4FE9-9B40-CC1265997FA2}" presName="parentText" presStyleLbl="node1" presStyleIdx="3" presStyleCnt="10" custScaleX="87510" custLinFactY="101133" custLinFactNeighborY="200000">
        <dgm:presLayoutVars>
          <dgm:chMax val="1"/>
          <dgm:bulletEnabled val="1"/>
        </dgm:presLayoutVars>
      </dgm:prSet>
      <dgm:spPr/>
      <dgm:t>
        <a:bodyPr/>
        <a:lstStyle/>
        <a:p>
          <a:endParaRPr lang="ru-RU"/>
        </a:p>
      </dgm:t>
    </dgm:pt>
    <dgm:pt modelId="{AC5192B4-24D4-42B0-BB3F-2045EF4DA49E}" type="pres">
      <dgm:prSet presAssocID="{65E2113C-72B1-432B-8553-1AB5F59E1919}" presName="sp" presStyleCnt="0"/>
      <dgm:spPr/>
    </dgm:pt>
    <dgm:pt modelId="{CE6CB0C8-7A23-47D9-BCFC-E9AD47271BF9}" type="pres">
      <dgm:prSet presAssocID="{F7384CC0-97B6-4EB4-A38A-4EA9DFA6E509}" presName="linNode" presStyleCnt="0"/>
      <dgm:spPr/>
    </dgm:pt>
    <dgm:pt modelId="{6E27641C-24FD-47FB-9277-541C3AEB8F7F}" type="pres">
      <dgm:prSet presAssocID="{F7384CC0-97B6-4EB4-A38A-4EA9DFA6E509}" presName="parentText" presStyleLbl="node1" presStyleIdx="4" presStyleCnt="10" custScaleX="89187" custLinFactY="87132" custLinFactNeighborX="89890" custLinFactNeighborY="100000">
        <dgm:presLayoutVars>
          <dgm:chMax val="1"/>
          <dgm:bulletEnabled val="1"/>
        </dgm:presLayoutVars>
      </dgm:prSet>
      <dgm:spPr/>
      <dgm:t>
        <a:bodyPr/>
        <a:lstStyle/>
        <a:p>
          <a:endParaRPr lang="ru-RU"/>
        </a:p>
      </dgm:t>
    </dgm:pt>
    <dgm:pt modelId="{4000EE74-120F-4642-BF41-75B4F86BA888}" type="pres">
      <dgm:prSet presAssocID="{A16E20D5-8895-47AB-9805-E60A3593F185}" presName="sp" presStyleCnt="0"/>
      <dgm:spPr/>
    </dgm:pt>
    <dgm:pt modelId="{0DB06913-ED51-4C08-990A-BDA14702554C}" type="pres">
      <dgm:prSet presAssocID="{3BE69B41-1BD2-4A14-8889-F399A9110767}" presName="linNode" presStyleCnt="0"/>
      <dgm:spPr/>
    </dgm:pt>
    <dgm:pt modelId="{0771300F-5C59-41A1-9ED6-AB9EF26B890B}" type="pres">
      <dgm:prSet presAssocID="{3BE69B41-1BD2-4A14-8889-F399A9110767}" presName="parentText" presStyleLbl="node1" presStyleIdx="5" presStyleCnt="10" custScaleX="93200" custLinFactX="81540" custLinFactNeighborX="100000" custLinFactNeighborY="82132">
        <dgm:presLayoutVars>
          <dgm:chMax val="1"/>
          <dgm:bulletEnabled val="1"/>
        </dgm:presLayoutVars>
      </dgm:prSet>
      <dgm:spPr/>
      <dgm:t>
        <a:bodyPr/>
        <a:lstStyle/>
        <a:p>
          <a:endParaRPr lang="ru-RU"/>
        </a:p>
      </dgm:t>
    </dgm:pt>
    <dgm:pt modelId="{4C44E633-6023-4933-9D72-07E0EFCBC6BE}" type="pres">
      <dgm:prSet presAssocID="{8E8AA8B6-0E6F-40C4-A576-27772E921908}" presName="sp" presStyleCnt="0"/>
      <dgm:spPr/>
    </dgm:pt>
    <dgm:pt modelId="{A8C79884-C112-46E2-9591-E8C2415CE74B}" type="pres">
      <dgm:prSet presAssocID="{D0FE278D-38DE-4D5E-B603-1183FC037262}" presName="linNode" presStyleCnt="0"/>
      <dgm:spPr/>
    </dgm:pt>
    <dgm:pt modelId="{41F7955F-93A5-4236-BF19-A0F1DDC0809B}" type="pres">
      <dgm:prSet presAssocID="{D0FE278D-38DE-4D5E-B603-1183FC037262}" presName="parentText" presStyleLbl="node1" presStyleIdx="6" presStyleCnt="10" custScaleX="180416" custScaleY="126453" custLinFactY="-88407" custLinFactNeighborX="49910" custLinFactNeighborY="-100000">
        <dgm:presLayoutVars>
          <dgm:chMax val="1"/>
          <dgm:bulletEnabled val="1"/>
        </dgm:presLayoutVars>
      </dgm:prSet>
      <dgm:spPr/>
      <dgm:t>
        <a:bodyPr/>
        <a:lstStyle/>
        <a:p>
          <a:endParaRPr lang="ru-RU"/>
        </a:p>
      </dgm:t>
    </dgm:pt>
    <dgm:pt modelId="{852C2CA8-76F3-49A6-8580-40C1D4FA357C}" type="pres">
      <dgm:prSet presAssocID="{4A54C29F-DA70-4878-A718-6FF0CAF4AA03}" presName="sp" presStyleCnt="0"/>
      <dgm:spPr/>
    </dgm:pt>
    <dgm:pt modelId="{79ACE134-A2E1-4861-A7C9-C30B67C7BD64}" type="pres">
      <dgm:prSet presAssocID="{24CAB653-CEA9-472A-83E2-4A6BEA00934F}" presName="linNode" presStyleCnt="0"/>
      <dgm:spPr/>
    </dgm:pt>
    <dgm:pt modelId="{711DA14B-C373-4BCB-81FD-672BFD4CF3E2}" type="pres">
      <dgm:prSet presAssocID="{24CAB653-CEA9-472A-83E2-4A6BEA00934F}" presName="parentText" presStyleLbl="node1" presStyleIdx="7" presStyleCnt="10" custScaleX="88102" custScaleY="282812" custLinFactNeighborX="-136" custLinFactNeighborY="7578">
        <dgm:presLayoutVars>
          <dgm:chMax val="1"/>
          <dgm:bulletEnabled val="1"/>
        </dgm:presLayoutVars>
      </dgm:prSet>
      <dgm:spPr/>
      <dgm:t>
        <a:bodyPr/>
        <a:lstStyle/>
        <a:p>
          <a:endParaRPr lang="ru-RU"/>
        </a:p>
      </dgm:t>
    </dgm:pt>
    <dgm:pt modelId="{DA48E197-7798-4CCB-AEE5-DA690CBC781E}" type="pres">
      <dgm:prSet presAssocID="{E3F59299-9226-4912-9A2E-5DD07790064D}" presName="sp" presStyleCnt="0"/>
      <dgm:spPr/>
    </dgm:pt>
    <dgm:pt modelId="{EC27E754-640C-48A6-9E81-8040698C418B}" type="pres">
      <dgm:prSet presAssocID="{A495084D-82C0-41ED-AF7C-F2DDC453123E}" presName="linNode" presStyleCnt="0"/>
      <dgm:spPr/>
    </dgm:pt>
    <dgm:pt modelId="{C852E96C-B571-4D9B-B9BD-DD1288A91E9E}" type="pres">
      <dgm:prSet presAssocID="{A495084D-82C0-41ED-AF7C-F2DDC453123E}" presName="parentText" presStyleLbl="node1" presStyleIdx="8" presStyleCnt="10" custScaleX="88102" custScaleY="281364" custLinFactY="-100000" custLinFactNeighborX="90508" custLinFactNeighborY="-179837">
        <dgm:presLayoutVars>
          <dgm:chMax val="1"/>
          <dgm:bulletEnabled val="1"/>
        </dgm:presLayoutVars>
      </dgm:prSet>
      <dgm:spPr/>
      <dgm:t>
        <a:bodyPr/>
        <a:lstStyle/>
        <a:p>
          <a:endParaRPr lang="ru-RU"/>
        </a:p>
      </dgm:t>
    </dgm:pt>
    <dgm:pt modelId="{7626D456-0137-4684-B6F3-8AAE4894AA0F}" type="pres">
      <dgm:prSet presAssocID="{D1C339ED-7EFA-49F4-8D91-DBE99E9D4335}" presName="sp" presStyleCnt="0"/>
      <dgm:spPr/>
    </dgm:pt>
    <dgm:pt modelId="{98E964A3-DAC9-45B5-8C53-0BC0C6A903CD}" type="pres">
      <dgm:prSet presAssocID="{E4D10E96-74E3-4043-AC33-B7F792E1F0E5}" presName="linNode" presStyleCnt="0"/>
      <dgm:spPr/>
    </dgm:pt>
    <dgm:pt modelId="{86C9CD7A-2822-4313-8AEA-ADF02DED7566}" type="pres">
      <dgm:prSet presAssocID="{E4D10E96-74E3-4043-AC33-B7F792E1F0E5}" presName="parentText" presStyleLbl="node1" presStyleIdx="9" presStyleCnt="10" custScaleX="92478" custScaleY="279399" custLinFactX="80817" custLinFactY="-256400" custLinFactNeighborX="100000" custLinFactNeighborY="-300000">
        <dgm:presLayoutVars>
          <dgm:chMax val="1"/>
          <dgm:bulletEnabled val="1"/>
        </dgm:presLayoutVars>
      </dgm:prSet>
      <dgm:spPr/>
      <dgm:t>
        <a:bodyPr/>
        <a:lstStyle/>
        <a:p>
          <a:endParaRPr lang="ru-RU"/>
        </a:p>
      </dgm:t>
    </dgm:pt>
  </dgm:ptLst>
  <dgm:cxnLst>
    <dgm:cxn modelId="{208636BF-010A-4B54-81E3-EFCF7C34FA63}" type="presOf" srcId="{E3DF5963-21AA-4FE9-9B40-CC1265997FA2}" destId="{059CCC7F-0977-41D8-BABF-4B9DB106340F}" srcOrd="0" destOrd="0" presId="urn:microsoft.com/office/officeart/2005/8/layout/vList5"/>
    <dgm:cxn modelId="{40629968-0647-4DAB-B5A0-55E96BEA1459}" srcId="{2EEE240C-D155-4900-9FCA-68C3C2C6ADD3}" destId="{ABCAB25C-6164-486F-BBE7-2B2522606C12}" srcOrd="0" destOrd="0" parTransId="{CB08E889-D661-43EA-923F-B1C3966CC41A}" sibTransId="{F4EBE4FB-4523-470D-8ED5-6DA2B158E7BB}"/>
    <dgm:cxn modelId="{8C4AFEF6-639E-4061-BED8-E1D404C17220}" srcId="{2EEE240C-D155-4900-9FCA-68C3C2C6ADD3}" destId="{24CAB653-CEA9-472A-83E2-4A6BEA00934F}" srcOrd="7" destOrd="0" parTransId="{52A94269-C6A1-4335-AEED-984770163778}" sibTransId="{E3F59299-9226-4912-9A2E-5DD07790064D}"/>
    <dgm:cxn modelId="{5ED2C7B6-0CEA-448A-A956-E7F326BD4E84}" srcId="{B9D9214B-5BC2-414B-A242-764437E5F13C}" destId="{561AF699-1F3C-4E59-A01B-58EDF9D225B6}" srcOrd="1" destOrd="0" parTransId="{92E518FD-7594-43A4-AFFB-2AD8BDF24283}" sibTransId="{048D2E8A-DC5B-4DC1-B90B-09C7A0ABDE54}"/>
    <dgm:cxn modelId="{125D203C-EE77-402D-9C85-736B4BCFF03B}" type="presOf" srcId="{3BE69B41-1BD2-4A14-8889-F399A9110767}" destId="{0771300F-5C59-41A1-9ED6-AB9EF26B890B}" srcOrd="0" destOrd="0" presId="urn:microsoft.com/office/officeart/2005/8/layout/vList5"/>
    <dgm:cxn modelId="{A8E8CFC5-7BB9-4720-88AD-72A982060DA4}" srcId="{2EEE240C-D155-4900-9FCA-68C3C2C6ADD3}" destId="{A495084D-82C0-41ED-AF7C-F2DDC453123E}" srcOrd="8" destOrd="0" parTransId="{2B5B4E8B-E8E2-48EE-973D-AAA6F7BD311B}" sibTransId="{D1C339ED-7EFA-49F4-8D91-DBE99E9D4335}"/>
    <dgm:cxn modelId="{6702B716-1D1F-414B-919D-AF18C0935A3C}" type="presOf" srcId="{69FE9F3C-EFAE-4FEF-A674-E97C4079245C}" destId="{46B273A5-CB51-4FE3-AA5B-2E3456502824}" srcOrd="0" destOrd="3" presId="urn:microsoft.com/office/officeart/2005/8/layout/vList5"/>
    <dgm:cxn modelId="{919C54EA-FF98-4AC5-94E2-85CC8A4E76DB}" type="presOf" srcId="{ABCAB25C-6164-486F-BBE7-2B2522606C12}" destId="{930FAE59-6CA0-4BE5-9DD4-992C5EDDCD8E}" srcOrd="0" destOrd="0" presId="urn:microsoft.com/office/officeart/2005/8/layout/vList5"/>
    <dgm:cxn modelId="{10ED0F2C-5871-4412-9A54-18E908B6F095}" srcId="{B9D9214B-5BC2-414B-A242-764437E5F13C}" destId="{A74333AA-179B-415A-B82B-174BA3C7966F}" srcOrd="2" destOrd="0" parTransId="{123A2867-EB6C-4EAF-8665-7C83B71E97FB}" sibTransId="{56A1AC28-33E4-403A-A79F-5902F225F8E5}"/>
    <dgm:cxn modelId="{E4A41BA9-E4BA-451D-A3B7-AB7FF275A3B2}" type="presOf" srcId="{A495084D-82C0-41ED-AF7C-F2DDC453123E}" destId="{C852E96C-B571-4D9B-B9BD-DD1288A91E9E}" srcOrd="0" destOrd="0" presId="urn:microsoft.com/office/officeart/2005/8/layout/vList5"/>
    <dgm:cxn modelId="{2126BA35-10F6-4EF0-9FB5-BC0D65634C75}" srcId="{2EEE240C-D155-4900-9FCA-68C3C2C6ADD3}" destId="{50DF990C-102A-460B-8D32-75A8346ABC4F}" srcOrd="1" destOrd="0" parTransId="{AD88FF90-9D74-403D-9AED-B10F29F1D338}" sibTransId="{4F7CB341-870F-4636-BFD7-2867276ADE13}"/>
    <dgm:cxn modelId="{95AA8193-81F4-4FD2-969D-6378D25A504B}" srcId="{2EEE240C-D155-4900-9FCA-68C3C2C6ADD3}" destId="{F7384CC0-97B6-4EB4-A38A-4EA9DFA6E509}" srcOrd="4" destOrd="0" parTransId="{C0927CEA-876F-4225-8426-9A3A5B5574DD}" sibTransId="{A16E20D5-8895-47AB-9805-E60A3593F185}"/>
    <dgm:cxn modelId="{39C2D05E-EC22-459C-8FF0-E27A83431FB5}" srcId="{B9D9214B-5BC2-414B-A242-764437E5F13C}" destId="{69FE9F3C-EFAE-4FEF-A674-E97C4079245C}" srcOrd="3" destOrd="0" parTransId="{89ECD871-5875-4006-A8B1-2FA58617E9AF}" sibTransId="{2A12E328-3FF1-4E78-A002-6CF153EC0E70}"/>
    <dgm:cxn modelId="{AB5870BB-02D5-4070-8F7C-D015DFC45D10}" srcId="{2EEE240C-D155-4900-9FCA-68C3C2C6ADD3}" destId="{B9D9214B-5BC2-414B-A242-764437E5F13C}" srcOrd="2" destOrd="0" parTransId="{3CABC627-EB5D-4581-AA5F-AA83D0F5BDFC}" sibTransId="{18ACA8F6-A40E-48CC-84EA-EC11C347711D}"/>
    <dgm:cxn modelId="{4BE6E141-50BB-4950-BCED-AB41B1E4E9D6}" type="presOf" srcId="{A74333AA-179B-415A-B82B-174BA3C7966F}" destId="{46B273A5-CB51-4FE3-AA5B-2E3456502824}" srcOrd="0" destOrd="2" presId="urn:microsoft.com/office/officeart/2005/8/layout/vList5"/>
    <dgm:cxn modelId="{05D38DAD-3E4F-4D07-8BBB-05E9AE028FC0}" type="presOf" srcId="{24CAB653-CEA9-472A-83E2-4A6BEA00934F}" destId="{711DA14B-C373-4BCB-81FD-672BFD4CF3E2}" srcOrd="0" destOrd="0" presId="urn:microsoft.com/office/officeart/2005/8/layout/vList5"/>
    <dgm:cxn modelId="{58DB952D-816B-47B6-9B25-0283D18A9783}" srcId="{50DF990C-102A-460B-8D32-75A8346ABC4F}" destId="{E602F2A2-44DF-4C24-A6EE-FA8E262BA112}" srcOrd="0" destOrd="0" parTransId="{98A5840D-0906-4DB6-AEDD-85B9DECAF189}" sibTransId="{5D26D49A-584D-47AB-89D0-B935FF13A419}"/>
    <dgm:cxn modelId="{A7A09F99-FB70-46AF-8CB9-92D5CA141780}" srcId="{2EEE240C-D155-4900-9FCA-68C3C2C6ADD3}" destId="{E3DF5963-21AA-4FE9-9B40-CC1265997FA2}" srcOrd="3" destOrd="0" parTransId="{46A62F40-31B4-4DF3-A6F1-B267E5C651B6}" sibTransId="{65E2113C-72B1-432B-8553-1AB5F59E1919}"/>
    <dgm:cxn modelId="{59C5E12A-FDF4-4EB0-843B-59CF72D690F1}" srcId="{B9D9214B-5BC2-414B-A242-764437E5F13C}" destId="{C26D9638-BB4E-48EC-BA2A-7DD6CA77E09D}" srcOrd="0" destOrd="0" parTransId="{165519F3-3964-4AE9-ACBF-207FF11D859B}" sibTransId="{E3254087-B74B-41D5-B025-FFE08ABBCF84}"/>
    <dgm:cxn modelId="{28781243-873B-4291-A17F-B478CA4CAC65}" type="presOf" srcId="{E602F2A2-44DF-4C24-A6EE-FA8E262BA112}" destId="{C224185D-9B9E-40B7-B2A2-1BBC86CE25A4}" srcOrd="0" destOrd="0" presId="urn:microsoft.com/office/officeart/2005/8/layout/vList5"/>
    <dgm:cxn modelId="{38695950-0D29-4662-A3D4-B90D3B6F4D2F}" type="presOf" srcId="{F7384CC0-97B6-4EB4-A38A-4EA9DFA6E509}" destId="{6E27641C-24FD-47FB-9277-541C3AEB8F7F}" srcOrd="0" destOrd="0" presId="urn:microsoft.com/office/officeart/2005/8/layout/vList5"/>
    <dgm:cxn modelId="{D186D488-499F-4498-BD7D-A5435B047C1B}" type="presOf" srcId="{D0FE278D-38DE-4D5E-B603-1183FC037262}" destId="{41F7955F-93A5-4236-BF19-A0F1DDC0809B}" srcOrd="0" destOrd="0" presId="urn:microsoft.com/office/officeart/2005/8/layout/vList5"/>
    <dgm:cxn modelId="{485DBEED-36AA-4488-834D-58F1F0FA558A}" type="presOf" srcId="{B9D9214B-5BC2-414B-A242-764437E5F13C}" destId="{C88935A5-E88E-4DA3-820D-B7FE1FD19766}" srcOrd="0" destOrd="0" presId="urn:microsoft.com/office/officeart/2005/8/layout/vList5"/>
    <dgm:cxn modelId="{22B36B9C-0400-412C-894E-E592775AE3C4}" type="presOf" srcId="{E4D10E96-74E3-4043-AC33-B7F792E1F0E5}" destId="{86C9CD7A-2822-4313-8AEA-ADF02DED7566}" srcOrd="0" destOrd="0" presId="urn:microsoft.com/office/officeart/2005/8/layout/vList5"/>
    <dgm:cxn modelId="{EB32952D-7284-4BE1-97A9-4101A28521ED}" srcId="{2EEE240C-D155-4900-9FCA-68C3C2C6ADD3}" destId="{D0FE278D-38DE-4D5E-B603-1183FC037262}" srcOrd="6" destOrd="0" parTransId="{766B3B83-D964-4D26-BCAB-32106DAB1012}" sibTransId="{4A54C29F-DA70-4878-A718-6FF0CAF4AA03}"/>
    <dgm:cxn modelId="{8E7CA70B-F518-424A-9E0B-74DDC254075A}" srcId="{ABCAB25C-6164-486F-BBE7-2B2522606C12}" destId="{B83AD01A-FE57-460B-8420-AC85E46A5574}" srcOrd="0" destOrd="0" parTransId="{51723E23-7BF5-4CDB-837A-D6A2F82BEDED}" sibTransId="{4AD2EC04-8C37-4D98-AABF-00D23AC9CC94}"/>
    <dgm:cxn modelId="{31CDBB91-9994-42F3-80AA-9779FA3CD52C}" srcId="{2EEE240C-D155-4900-9FCA-68C3C2C6ADD3}" destId="{3BE69B41-1BD2-4A14-8889-F399A9110767}" srcOrd="5" destOrd="0" parTransId="{A399D168-93F5-4C87-83E0-A318D996B0B2}" sibTransId="{8E8AA8B6-0E6F-40C4-A576-27772E921908}"/>
    <dgm:cxn modelId="{839710AB-C4B9-4C46-8EE1-211A16D9F703}" type="presOf" srcId="{50DF990C-102A-460B-8D32-75A8346ABC4F}" destId="{42C07805-AA4F-4A8E-B8F6-2B5A09B1A29B}" srcOrd="0" destOrd="0" presId="urn:microsoft.com/office/officeart/2005/8/layout/vList5"/>
    <dgm:cxn modelId="{216870BC-BFF6-4B7E-9871-4D5EC8A378E8}" type="presOf" srcId="{2EEE240C-D155-4900-9FCA-68C3C2C6ADD3}" destId="{DB458554-FD5D-49E6-AAC7-45246E73BF9C}" srcOrd="0" destOrd="0" presId="urn:microsoft.com/office/officeart/2005/8/layout/vList5"/>
    <dgm:cxn modelId="{006C0BAB-CE17-4C3F-8572-780374015FDE}" srcId="{2EEE240C-D155-4900-9FCA-68C3C2C6ADD3}" destId="{E4D10E96-74E3-4043-AC33-B7F792E1F0E5}" srcOrd="9" destOrd="0" parTransId="{9D4269D5-D7A1-463C-BDB8-EA389D928DE7}" sibTransId="{2C7D7CFE-C1B7-4F3C-ABC5-FB9C92096D37}"/>
    <dgm:cxn modelId="{3C252D43-370D-4452-80A5-B6C226FB9E48}" type="presOf" srcId="{C26D9638-BB4E-48EC-BA2A-7DD6CA77E09D}" destId="{46B273A5-CB51-4FE3-AA5B-2E3456502824}" srcOrd="0" destOrd="0" presId="urn:microsoft.com/office/officeart/2005/8/layout/vList5"/>
    <dgm:cxn modelId="{1E969988-DBB7-496A-8D19-31CF7F147E6B}" type="presOf" srcId="{B83AD01A-FE57-460B-8420-AC85E46A5574}" destId="{99BF9090-D8BC-4B7D-9009-137D902C7A46}" srcOrd="0" destOrd="0" presId="urn:microsoft.com/office/officeart/2005/8/layout/vList5"/>
    <dgm:cxn modelId="{49998F33-D339-4149-8C5F-B9CB7808F751}" type="presOf" srcId="{561AF699-1F3C-4E59-A01B-58EDF9D225B6}" destId="{46B273A5-CB51-4FE3-AA5B-2E3456502824}" srcOrd="0" destOrd="1" presId="urn:microsoft.com/office/officeart/2005/8/layout/vList5"/>
    <dgm:cxn modelId="{ED219C60-C199-4C41-9E4A-18E299363D63}" type="presParOf" srcId="{DB458554-FD5D-49E6-AAC7-45246E73BF9C}" destId="{C5C765EC-B720-45F4-B1AF-256320CE9782}" srcOrd="0" destOrd="0" presId="urn:microsoft.com/office/officeart/2005/8/layout/vList5"/>
    <dgm:cxn modelId="{0FACF301-EE87-402B-B76C-22C9AA8B849F}" type="presParOf" srcId="{C5C765EC-B720-45F4-B1AF-256320CE9782}" destId="{930FAE59-6CA0-4BE5-9DD4-992C5EDDCD8E}" srcOrd="0" destOrd="0" presId="urn:microsoft.com/office/officeart/2005/8/layout/vList5"/>
    <dgm:cxn modelId="{B46B38E5-97A2-490E-8E36-9CBC61A677BB}" type="presParOf" srcId="{C5C765EC-B720-45F4-B1AF-256320CE9782}" destId="{99BF9090-D8BC-4B7D-9009-137D902C7A46}" srcOrd="1" destOrd="0" presId="urn:microsoft.com/office/officeart/2005/8/layout/vList5"/>
    <dgm:cxn modelId="{904786FB-AFC3-42F8-8047-27D763B3AE82}" type="presParOf" srcId="{DB458554-FD5D-49E6-AAC7-45246E73BF9C}" destId="{E539341C-E030-4C05-9909-21A00A121411}" srcOrd="1" destOrd="0" presId="urn:microsoft.com/office/officeart/2005/8/layout/vList5"/>
    <dgm:cxn modelId="{D0291889-F7D3-4261-B003-6195D8E3014E}" type="presParOf" srcId="{DB458554-FD5D-49E6-AAC7-45246E73BF9C}" destId="{40900D77-BFCA-4B78-87E1-2ECF1E79D1F6}" srcOrd="2" destOrd="0" presId="urn:microsoft.com/office/officeart/2005/8/layout/vList5"/>
    <dgm:cxn modelId="{8AEA7FA2-EC1C-458D-BEF6-AB39C47B286F}" type="presParOf" srcId="{40900D77-BFCA-4B78-87E1-2ECF1E79D1F6}" destId="{42C07805-AA4F-4A8E-B8F6-2B5A09B1A29B}" srcOrd="0" destOrd="0" presId="urn:microsoft.com/office/officeart/2005/8/layout/vList5"/>
    <dgm:cxn modelId="{6B9A5B9E-FB21-4EDD-93DB-DBD2515F1FF1}" type="presParOf" srcId="{40900D77-BFCA-4B78-87E1-2ECF1E79D1F6}" destId="{C224185D-9B9E-40B7-B2A2-1BBC86CE25A4}" srcOrd="1" destOrd="0" presId="urn:microsoft.com/office/officeart/2005/8/layout/vList5"/>
    <dgm:cxn modelId="{73635E3A-8391-4567-989B-FFDDB64A8727}" type="presParOf" srcId="{DB458554-FD5D-49E6-AAC7-45246E73BF9C}" destId="{9DB21F98-ADE8-4EAA-AE6D-13138769C2DD}" srcOrd="3" destOrd="0" presId="urn:microsoft.com/office/officeart/2005/8/layout/vList5"/>
    <dgm:cxn modelId="{6EA13D89-EE9E-4644-9048-D2AB1757C321}" type="presParOf" srcId="{DB458554-FD5D-49E6-AAC7-45246E73BF9C}" destId="{5685E92E-10E4-4B30-AA54-817C60AD869B}" srcOrd="4" destOrd="0" presId="urn:microsoft.com/office/officeart/2005/8/layout/vList5"/>
    <dgm:cxn modelId="{A4073FA2-A166-4940-8F27-E2FC974D1A9E}" type="presParOf" srcId="{5685E92E-10E4-4B30-AA54-817C60AD869B}" destId="{C88935A5-E88E-4DA3-820D-B7FE1FD19766}" srcOrd="0" destOrd="0" presId="urn:microsoft.com/office/officeart/2005/8/layout/vList5"/>
    <dgm:cxn modelId="{67C4BDC3-7608-464D-A582-868894BBB925}" type="presParOf" srcId="{5685E92E-10E4-4B30-AA54-817C60AD869B}" destId="{46B273A5-CB51-4FE3-AA5B-2E3456502824}" srcOrd="1" destOrd="0" presId="urn:microsoft.com/office/officeart/2005/8/layout/vList5"/>
    <dgm:cxn modelId="{57920F82-4D73-4BDB-B201-550793368F05}" type="presParOf" srcId="{DB458554-FD5D-49E6-AAC7-45246E73BF9C}" destId="{882C1E2B-0860-4617-AA70-3838016F1B92}" srcOrd="5" destOrd="0" presId="urn:microsoft.com/office/officeart/2005/8/layout/vList5"/>
    <dgm:cxn modelId="{DE408E03-FAB3-45A0-89D0-49C81CAE831A}" type="presParOf" srcId="{DB458554-FD5D-49E6-AAC7-45246E73BF9C}" destId="{F95AC387-A3B1-4A19-9D53-73E432B9A2AD}" srcOrd="6" destOrd="0" presId="urn:microsoft.com/office/officeart/2005/8/layout/vList5"/>
    <dgm:cxn modelId="{5CB9676D-0506-442F-A706-C23B742FEDAD}" type="presParOf" srcId="{F95AC387-A3B1-4A19-9D53-73E432B9A2AD}" destId="{059CCC7F-0977-41D8-BABF-4B9DB106340F}" srcOrd="0" destOrd="0" presId="urn:microsoft.com/office/officeart/2005/8/layout/vList5"/>
    <dgm:cxn modelId="{0B89A37D-85FC-43C4-AEC3-A63E3DF8DCD1}" type="presParOf" srcId="{DB458554-FD5D-49E6-AAC7-45246E73BF9C}" destId="{AC5192B4-24D4-42B0-BB3F-2045EF4DA49E}" srcOrd="7" destOrd="0" presId="urn:microsoft.com/office/officeart/2005/8/layout/vList5"/>
    <dgm:cxn modelId="{2F2B1C9D-BBC8-4EA2-BBBC-AD4169B34BC5}" type="presParOf" srcId="{DB458554-FD5D-49E6-AAC7-45246E73BF9C}" destId="{CE6CB0C8-7A23-47D9-BCFC-E9AD47271BF9}" srcOrd="8" destOrd="0" presId="urn:microsoft.com/office/officeart/2005/8/layout/vList5"/>
    <dgm:cxn modelId="{2188D94E-D526-4242-910E-CC3C07476C10}" type="presParOf" srcId="{CE6CB0C8-7A23-47D9-BCFC-E9AD47271BF9}" destId="{6E27641C-24FD-47FB-9277-541C3AEB8F7F}" srcOrd="0" destOrd="0" presId="urn:microsoft.com/office/officeart/2005/8/layout/vList5"/>
    <dgm:cxn modelId="{988A1064-77B1-41FD-9CD5-0B0613C76FE7}" type="presParOf" srcId="{DB458554-FD5D-49E6-AAC7-45246E73BF9C}" destId="{4000EE74-120F-4642-BF41-75B4F86BA888}" srcOrd="9" destOrd="0" presId="urn:microsoft.com/office/officeart/2005/8/layout/vList5"/>
    <dgm:cxn modelId="{315BD0CB-6026-4C41-8549-3D18B7E68D8B}" type="presParOf" srcId="{DB458554-FD5D-49E6-AAC7-45246E73BF9C}" destId="{0DB06913-ED51-4C08-990A-BDA14702554C}" srcOrd="10" destOrd="0" presId="urn:microsoft.com/office/officeart/2005/8/layout/vList5"/>
    <dgm:cxn modelId="{66862969-8A56-4045-8502-C781155E5C61}" type="presParOf" srcId="{0DB06913-ED51-4C08-990A-BDA14702554C}" destId="{0771300F-5C59-41A1-9ED6-AB9EF26B890B}" srcOrd="0" destOrd="0" presId="urn:microsoft.com/office/officeart/2005/8/layout/vList5"/>
    <dgm:cxn modelId="{75958564-70BE-42EE-80D7-56C01505EF36}" type="presParOf" srcId="{DB458554-FD5D-49E6-AAC7-45246E73BF9C}" destId="{4C44E633-6023-4933-9D72-07E0EFCBC6BE}" srcOrd="11" destOrd="0" presId="urn:microsoft.com/office/officeart/2005/8/layout/vList5"/>
    <dgm:cxn modelId="{F45A18E0-40FF-49DD-8A9F-217989812C15}" type="presParOf" srcId="{DB458554-FD5D-49E6-AAC7-45246E73BF9C}" destId="{A8C79884-C112-46E2-9591-E8C2415CE74B}" srcOrd="12" destOrd="0" presId="urn:microsoft.com/office/officeart/2005/8/layout/vList5"/>
    <dgm:cxn modelId="{DBFA9852-9DD8-4929-887D-D261BF1163B7}" type="presParOf" srcId="{A8C79884-C112-46E2-9591-E8C2415CE74B}" destId="{41F7955F-93A5-4236-BF19-A0F1DDC0809B}" srcOrd="0" destOrd="0" presId="urn:microsoft.com/office/officeart/2005/8/layout/vList5"/>
    <dgm:cxn modelId="{712A8290-8236-4EC3-8F87-62FB0528BD50}" type="presParOf" srcId="{DB458554-FD5D-49E6-AAC7-45246E73BF9C}" destId="{852C2CA8-76F3-49A6-8580-40C1D4FA357C}" srcOrd="13" destOrd="0" presId="urn:microsoft.com/office/officeart/2005/8/layout/vList5"/>
    <dgm:cxn modelId="{B3171B42-F547-46C6-B940-87F4C9D3DE4E}" type="presParOf" srcId="{DB458554-FD5D-49E6-AAC7-45246E73BF9C}" destId="{79ACE134-A2E1-4861-A7C9-C30B67C7BD64}" srcOrd="14" destOrd="0" presId="urn:microsoft.com/office/officeart/2005/8/layout/vList5"/>
    <dgm:cxn modelId="{EA1491EF-D767-4E63-993D-494492CB712A}" type="presParOf" srcId="{79ACE134-A2E1-4861-A7C9-C30B67C7BD64}" destId="{711DA14B-C373-4BCB-81FD-672BFD4CF3E2}" srcOrd="0" destOrd="0" presId="urn:microsoft.com/office/officeart/2005/8/layout/vList5"/>
    <dgm:cxn modelId="{BBC122BE-38B8-45CA-9976-0C992F1F2DD0}" type="presParOf" srcId="{DB458554-FD5D-49E6-AAC7-45246E73BF9C}" destId="{DA48E197-7798-4CCB-AEE5-DA690CBC781E}" srcOrd="15" destOrd="0" presId="urn:microsoft.com/office/officeart/2005/8/layout/vList5"/>
    <dgm:cxn modelId="{17001E46-9FFF-448C-9587-F1BDBF9756EC}" type="presParOf" srcId="{DB458554-FD5D-49E6-AAC7-45246E73BF9C}" destId="{EC27E754-640C-48A6-9E81-8040698C418B}" srcOrd="16" destOrd="0" presId="urn:microsoft.com/office/officeart/2005/8/layout/vList5"/>
    <dgm:cxn modelId="{0FC7336B-480D-42FA-AA28-46A7D0A5F029}" type="presParOf" srcId="{EC27E754-640C-48A6-9E81-8040698C418B}" destId="{C852E96C-B571-4D9B-B9BD-DD1288A91E9E}" srcOrd="0" destOrd="0" presId="urn:microsoft.com/office/officeart/2005/8/layout/vList5"/>
    <dgm:cxn modelId="{A2F79986-6394-424A-BC31-F2951B21E013}" type="presParOf" srcId="{DB458554-FD5D-49E6-AAC7-45246E73BF9C}" destId="{7626D456-0137-4684-B6F3-8AAE4894AA0F}" srcOrd="17" destOrd="0" presId="urn:microsoft.com/office/officeart/2005/8/layout/vList5"/>
    <dgm:cxn modelId="{2C1242F7-B514-43B6-8BCF-A43414C6057F}" type="presParOf" srcId="{DB458554-FD5D-49E6-AAC7-45246E73BF9C}" destId="{98E964A3-DAC9-45B5-8C53-0BC0C6A903CD}" srcOrd="18" destOrd="0" presId="urn:microsoft.com/office/officeart/2005/8/layout/vList5"/>
    <dgm:cxn modelId="{4D866BCD-84D9-4014-B167-679C7FCAC8F9}" type="presParOf" srcId="{98E964A3-DAC9-45B5-8C53-0BC0C6A903CD}" destId="{86C9CD7A-2822-4313-8AEA-ADF02DED7566}" srcOrd="0" destOrd="0" presId="urn:microsoft.com/office/officeart/2005/8/layout/vList5"/>
  </dgm:cxnLst>
  <dgm:bg/>
  <dgm:whole/>
</dgm:dataModel>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A8920DF-84B6-45B1-B6C2-6DF5092D89E9}" type="datetimeFigureOut">
              <a:rPr lang="ru-RU" smtClean="0"/>
              <a:pPr/>
              <a:t>05.02.2019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162FF8D-CC4A-49E0-8E14-672CE72B7C2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920DF-84B6-45B1-B6C2-6DF5092D89E9}" type="datetimeFigureOut">
              <a:rPr lang="ru-RU" smtClean="0"/>
              <a:pPr/>
              <a:t>05.02.2019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FF8D-CC4A-49E0-8E14-672CE72B7C2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jpeg"/></Relationships>
</file>

<file path=ppt/slides/_rels/slide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1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5.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94.jpeg"/><Relationship Id="rId21" Type="http://schemas.openxmlformats.org/officeDocument/2006/relationships/image" Target="../media/image112.jpeg"/><Relationship Id="rId7" Type="http://schemas.openxmlformats.org/officeDocument/2006/relationships/image" Target="../media/image98.jpeg"/><Relationship Id="rId12" Type="http://schemas.openxmlformats.org/officeDocument/2006/relationships/image" Target="../media/image103.jpeg"/><Relationship Id="rId17" Type="http://schemas.openxmlformats.org/officeDocument/2006/relationships/image" Target="../media/image108.jpeg"/><Relationship Id="rId2" Type="http://schemas.openxmlformats.org/officeDocument/2006/relationships/image" Target="../media/image93.jpeg"/><Relationship Id="rId16" Type="http://schemas.openxmlformats.org/officeDocument/2006/relationships/image" Target="../media/image107.jpeg"/><Relationship Id="rId20"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e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6.jpeg"/></Relationships>
</file>

<file path=ppt/slides/_rels/slide21.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 Id="rId9" Type="http://schemas.openxmlformats.org/officeDocument/2006/relationships/image" Target="../media/image144.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 Id="rId9" Type="http://schemas.openxmlformats.org/officeDocument/2006/relationships/image" Target="../media/image153.jpeg"/></Relationships>
</file>

<file path=ppt/slides/_rels/slide24.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2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26.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 Id="rId9" Type="http://schemas.openxmlformats.org/officeDocument/2006/relationships/image" Target="../media/image172.jpeg"/></Relationships>
</file>

<file path=ppt/slides/_rels/slide27.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28.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29.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 Id="rId9" Type="http://schemas.openxmlformats.org/officeDocument/2006/relationships/image" Target="../media/image192.jpe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31.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1.jpeg"/><Relationship Id="rId7" Type="http://schemas.openxmlformats.org/officeDocument/2006/relationships/image" Target="../media/image205.jpe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 Id="rId9" Type="http://schemas.openxmlformats.org/officeDocument/2006/relationships/image" Target="../media/image207.jpeg"/></Relationships>
</file>

<file path=ppt/slides/_rels/slide3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13.jpeg"/><Relationship Id="rId13" Type="http://schemas.openxmlformats.org/officeDocument/2006/relationships/image" Target="../media/image218.jpeg"/><Relationship Id="rId18" Type="http://schemas.openxmlformats.org/officeDocument/2006/relationships/image" Target="../media/image223.jpeg"/><Relationship Id="rId3" Type="http://schemas.openxmlformats.org/officeDocument/2006/relationships/image" Target="../media/image113.jpeg"/><Relationship Id="rId21" Type="http://schemas.openxmlformats.org/officeDocument/2006/relationships/image" Target="../media/image226.png"/><Relationship Id="rId7" Type="http://schemas.openxmlformats.org/officeDocument/2006/relationships/image" Target="../media/image212.jpeg"/><Relationship Id="rId12" Type="http://schemas.openxmlformats.org/officeDocument/2006/relationships/image" Target="../media/image217.jpeg"/><Relationship Id="rId17" Type="http://schemas.openxmlformats.org/officeDocument/2006/relationships/image" Target="../media/image222.jpeg"/><Relationship Id="rId2" Type="http://schemas.openxmlformats.org/officeDocument/2006/relationships/image" Target="../media/image208.jpeg"/><Relationship Id="rId16" Type="http://schemas.openxmlformats.org/officeDocument/2006/relationships/image" Target="../media/image221.jpeg"/><Relationship Id="rId20" Type="http://schemas.openxmlformats.org/officeDocument/2006/relationships/image" Target="../media/image225.jpeg"/><Relationship Id="rId1" Type="http://schemas.openxmlformats.org/officeDocument/2006/relationships/slideLayout" Target="../slideLayouts/slideLayout7.xml"/><Relationship Id="rId6" Type="http://schemas.openxmlformats.org/officeDocument/2006/relationships/image" Target="../media/image211.jpeg"/><Relationship Id="rId11" Type="http://schemas.openxmlformats.org/officeDocument/2006/relationships/image" Target="../media/image216.jpeg"/><Relationship Id="rId5" Type="http://schemas.openxmlformats.org/officeDocument/2006/relationships/image" Target="../media/image210.jpeg"/><Relationship Id="rId15" Type="http://schemas.openxmlformats.org/officeDocument/2006/relationships/image" Target="../media/image220.jpeg"/><Relationship Id="rId10" Type="http://schemas.openxmlformats.org/officeDocument/2006/relationships/image" Target="../media/image215.jpeg"/><Relationship Id="rId19" Type="http://schemas.openxmlformats.org/officeDocument/2006/relationships/image" Target="../media/image224.jpeg"/><Relationship Id="rId4" Type="http://schemas.openxmlformats.org/officeDocument/2006/relationships/image" Target="../media/image209.jpeg"/><Relationship Id="rId9" Type="http://schemas.openxmlformats.org/officeDocument/2006/relationships/image" Target="../media/image214.jpeg"/><Relationship Id="rId14" Type="http://schemas.openxmlformats.org/officeDocument/2006/relationships/image" Target="../media/image219.jpeg"/><Relationship Id="rId22" Type="http://schemas.openxmlformats.org/officeDocument/2006/relationships/image" Target="../media/image227.jpe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jpeg"/><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8547" y="214290"/>
            <a:ext cx="8389733" cy="954107"/>
          </a:xfrm>
          <a:prstGeom prst="rect">
            <a:avLst/>
          </a:prstGeom>
          <a:noFill/>
        </p:spPr>
        <p:txBody>
          <a:bodyPr wrap="none" lIns="91440" tIns="45720" rIns="91440" bIns="45720">
            <a:spAutoFit/>
          </a:bodyPr>
          <a:lstStyle/>
          <a:p>
            <a:pPr algn="ctr"/>
            <a:r>
              <a:rPr lang="ru-RU" sz="2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РЕСПУБЛИКАНСКАЯ ОБЩЕСТВЕННАЯ ОРГАНИЗАЦИЯ </a:t>
            </a:r>
          </a:p>
          <a:p>
            <a:pPr algn="ctr"/>
            <a:r>
              <a:rPr lang="ru-RU" sz="2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«СОЮЗ НАСЛЕДНИКОВ ТАТАРСТАНА»</a:t>
            </a:r>
            <a:endParaRPr lang="ru-RU"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5" name="Прямоугольник 4"/>
          <p:cNvSpPr/>
          <p:nvPr/>
        </p:nvSpPr>
        <p:spPr>
          <a:xfrm>
            <a:off x="421547" y="5500702"/>
            <a:ext cx="8436733" cy="1200329"/>
          </a:xfrm>
          <a:prstGeom prst="rect">
            <a:avLst/>
          </a:prstGeom>
          <a:noFill/>
        </p:spPr>
        <p:txBody>
          <a:bodyPr wrap="none" lIns="91440" tIns="45720" rIns="91440" bIns="45720">
            <a:spAutoFit/>
          </a:bodyPr>
          <a:lstStyle/>
          <a:p>
            <a:r>
              <a:rPr lang="ru-RU"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«Крепкие традиции –</a:t>
            </a:r>
          </a:p>
          <a:p>
            <a:pPr algn="ctr"/>
            <a:r>
              <a:rPr lang="ru-RU"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ru-RU"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надёжное будущее!»</a:t>
            </a:r>
            <a:endParaRPr lang="ru-RU"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6" name="Рисунок 5" descr="22400_17024_simvol_Tatarstana.jpg"/>
          <p:cNvPicPr>
            <a:picLocks noChangeAspect="1"/>
          </p:cNvPicPr>
          <p:nvPr/>
        </p:nvPicPr>
        <p:blipFill>
          <a:blip r:embed="rId2"/>
          <a:stretch>
            <a:fillRect/>
          </a:stretch>
        </p:blipFill>
        <p:spPr>
          <a:xfrm>
            <a:off x="1142976" y="1357298"/>
            <a:ext cx="7324358" cy="4165728"/>
          </a:xfrm>
          <a:prstGeom prst="rect">
            <a:avLst/>
          </a:prstGeom>
        </p:spPr>
      </p:pic>
      <p:sp>
        <p:nvSpPr>
          <p:cNvPr id="7" name="Прямоугольник 6"/>
          <p:cNvSpPr/>
          <p:nvPr/>
        </p:nvSpPr>
        <p:spPr>
          <a:xfrm>
            <a:off x="3000364" y="2714620"/>
            <a:ext cx="3399650" cy="1446550"/>
          </a:xfrm>
          <a:prstGeom prst="rect">
            <a:avLst/>
          </a:prstGeom>
          <a:noFill/>
        </p:spPr>
        <p:txBody>
          <a:bodyPr wrap="none" lIns="91440" tIns="45720" rIns="91440" bIns="45720">
            <a:spAutoFit/>
          </a:bodyPr>
          <a:lstStyle/>
          <a:p>
            <a:pPr algn="ctr"/>
            <a:r>
              <a:rPr lang="ru-RU" sz="8800" b="1" cap="none" spc="0" dirty="0" smtClean="0">
                <a:ln w="17780" cmpd="sng">
                  <a:solidFill>
                    <a:srgbClr val="FFFFFF"/>
                  </a:solidFill>
                  <a:prstDash val="solid"/>
                  <a:miter lim="800000"/>
                </a:ln>
                <a:effectLst>
                  <a:outerShdw blurRad="50800" algn="tl" rotWithShape="0">
                    <a:srgbClr val="000000"/>
                  </a:outerShdw>
                </a:effectLst>
              </a:rPr>
              <a:t>25 ЛЕТ</a:t>
            </a:r>
            <a:endParaRPr lang="ru-RU" sz="8800" b="1" cap="none" spc="0" dirty="0">
              <a:ln w="17780" cmpd="sng">
                <a:solidFill>
                  <a:srgbClr val="FFFFFF"/>
                </a:solidFill>
                <a:prstDash val="solid"/>
                <a:miter lim="800000"/>
              </a:ln>
              <a:effectLst>
                <a:outerShdw blurRad="50800" algn="tl" rotWithShape="0">
                  <a:srgbClr val="000000"/>
                </a:outerShdw>
              </a:effectLst>
            </a:endParaRPr>
          </a:p>
        </p:txBody>
      </p:sp>
      <p:pic>
        <p:nvPicPr>
          <p:cNvPr id="9" name="Рисунок 8" descr="2 (2).jpg"/>
          <p:cNvPicPr>
            <a:picLocks noChangeAspect="1"/>
          </p:cNvPicPr>
          <p:nvPr/>
        </p:nvPicPr>
        <p:blipFill>
          <a:blip r:embed="rId3" cstate="print"/>
          <a:srcRect l="26562" t="14861" r="3125"/>
          <a:stretch>
            <a:fillRect/>
          </a:stretch>
        </p:blipFill>
        <p:spPr>
          <a:xfrm>
            <a:off x="1142976" y="4300228"/>
            <a:ext cx="1486405" cy="1200474"/>
          </a:xfrm>
          <a:prstGeom prst="rect">
            <a:avLst/>
          </a:prstGeom>
        </p:spPr>
      </p:pic>
      <p:pic>
        <p:nvPicPr>
          <p:cNvPr id="12" name="Рисунок 11" descr="IMG_1633.jpg"/>
          <p:cNvPicPr>
            <a:picLocks noChangeAspect="1"/>
          </p:cNvPicPr>
          <p:nvPr/>
        </p:nvPicPr>
        <p:blipFill>
          <a:blip r:embed="rId4" cstate="print"/>
          <a:srcRect l="25390" t="26562" r="781" b="5468"/>
          <a:stretch>
            <a:fillRect/>
          </a:stretch>
        </p:blipFill>
        <p:spPr>
          <a:xfrm>
            <a:off x="5000628" y="4464852"/>
            <a:ext cx="1500198" cy="1035850"/>
          </a:xfrm>
          <a:prstGeom prst="rect">
            <a:avLst/>
          </a:prstGeom>
        </p:spPr>
      </p:pic>
      <p:pic>
        <p:nvPicPr>
          <p:cNvPr id="13" name="Рисунок 12" descr="EvbcKar_iUI.jpg"/>
          <p:cNvPicPr>
            <a:picLocks noChangeAspect="1"/>
          </p:cNvPicPr>
          <p:nvPr/>
        </p:nvPicPr>
        <p:blipFill>
          <a:blip r:embed="rId5" cstate="print"/>
          <a:stretch>
            <a:fillRect/>
          </a:stretch>
        </p:blipFill>
        <p:spPr>
          <a:xfrm>
            <a:off x="6500826" y="3500438"/>
            <a:ext cx="2000216" cy="2000216"/>
          </a:xfrm>
          <a:prstGeom prst="rect">
            <a:avLst/>
          </a:prstGeom>
        </p:spPr>
      </p:pic>
      <p:pic>
        <p:nvPicPr>
          <p:cNvPr id="14" name="Рисунок 13" descr="IMG_1614.jpg"/>
          <p:cNvPicPr>
            <a:picLocks noChangeAspect="1"/>
          </p:cNvPicPr>
          <p:nvPr/>
        </p:nvPicPr>
        <p:blipFill>
          <a:blip r:embed="rId6" cstate="print"/>
          <a:srcRect l="7725" b="-274"/>
          <a:stretch>
            <a:fillRect/>
          </a:stretch>
        </p:blipFill>
        <p:spPr>
          <a:xfrm>
            <a:off x="1142976" y="3309683"/>
            <a:ext cx="1285884" cy="1048011"/>
          </a:xfrm>
          <a:prstGeom prst="rect">
            <a:avLst/>
          </a:prstGeom>
        </p:spPr>
      </p:pic>
      <p:pic>
        <p:nvPicPr>
          <p:cNvPr id="15" name="Рисунок 14" descr="IMG_0879.JPG"/>
          <p:cNvPicPr>
            <a:picLocks noChangeAspect="1"/>
          </p:cNvPicPr>
          <p:nvPr/>
        </p:nvPicPr>
        <p:blipFill>
          <a:blip r:embed="rId7" cstate="print"/>
          <a:srcRect l="43750" t="25391" r="19531" b="17188"/>
          <a:stretch>
            <a:fillRect/>
          </a:stretch>
        </p:blipFill>
        <p:spPr>
          <a:xfrm>
            <a:off x="3357555" y="1326900"/>
            <a:ext cx="714379" cy="744778"/>
          </a:xfrm>
          <a:prstGeom prst="rect">
            <a:avLst/>
          </a:prstGeom>
        </p:spPr>
      </p:pic>
      <p:pic>
        <p:nvPicPr>
          <p:cNvPr id="16" name="Рисунок 15" descr="GUM-9943.jpg"/>
          <p:cNvPicPr/>
          <p:nvPr/>
        </p:nvPicPr>
        <p:blipFill>
          <a:blip r:embed="rId8" cstate="print"/>
          <a:srcRect l="16667" t="9167" r="16666" b="8333"/>
          <a:stretch>
            <a:fillRect/>
          </a:stretch>
        </p:blipFill>
        <p:spPr>
          <a:xfrm>
            <a:off x="5786446" y="1357298"/>
            <a:ext cx="785818" cy="642942"/>
          </a:xfrm>
          <a:prstGeom prst="rect">
            <a:avLst/>
          </a:prstGeom>
        </p:spPr>
      </p:pic>
      <p:pic>
        <p:nvPicPr>
          <p:cNvPr id="17" name="Рисунок 16" descr="4.jpeg"/>
          <p:cNvPicPr>
            <a:picLocks noChangeAspect="1"/>
          </p:cNvPicPr>
          <p:nvPr/>
        </p:nvPicPr>
        <p:blipFill>
          <a:blip r:embed="rId9" cstate="print"/>
          <a:srcRect t="14741" r="1675" b="6905"/>
          <a:stretch>
            <a:fillRect/>
          </a:stretch>
        </p:blipFill>
        <p:spPr>
          <a:xfrm>
            <a:off x="1142976" y="1323628"/>
            <a:ext cx="2214578" cy="1176678"/>
          </a:xfrm>
          <a:prstGeom prst="rect">
            <a:avLst/>
          </a:prstGeom>
        </p:spPr>
      </p:pic>
      <p:pic>
        <p:nvPicPr>
          <p:cNvPr id="18" name="Рисунок 17" descr="55.jpeg"/>
          <p:cNvPicPr>
            <a:picLocks noChangeAspect="1"/>
          </p:cNvPicPr>
          <p:nvPr/>
        </p:nvPicPr>
        <p:blipFill>
          <a:blip r:embed="rId10" cstate="print"/>
          <a:srcRect l="15863" t="17771" r="8787" b="1274"/>
          <a:stretch>
            <a:fillRect/>
          </a:stretch>
        </p:blipFill>
        <p:spPr>
          <a:xfrm>
            <a:off x="2643174" y="4524382"/>
            <a:ext cx="1357322" cy="976320"/>
          </a:xfrm>
          <a:prstGeom prst="rect">
            <a:avLst/>
          </a:prstGeom>
        </p:spPr>
      </p:pic>
      <p:pic>
        <p:nvPicPr>
          <p:cNvPr id="19" name="Рисунок 18" descr="тёплые руки.jpg"/>
          <p:cNvPicPr>
            <a:picLocks noChangeAspect="1"/>
          </p:cNvPicPr>
          <p:nvPr/>
        </p:nvPicPr>
        <p:blipFill>
          <a:blip r:embed="rId11" cstate="print"/>
          <a:stretch>
            <a:fillRect/>
          </a:stretch>
        </p:blipFill>
        <p:spPr>
          <a:xfrm rot="5400000">
            <a:off x="4668734" y="1189125"/>
            <a:ext cx="1000133" cy="1336479"/>
          </a:xfrm>
          <a:prstGeom prst="rect">
            <a:avLst/>
          </a:prstGeom>
        </p:spPr>
      </p:pic>
      <p:pic>
        <p:nvPicPr>
          <p:cNvPr id="21" name="Рисунок 20" descr="ббб 099.jpg"/>
          <p:cNvPicPr>
            <a:picLocks noChangeAspect="1"/>
          </p:cNvPicPr>
          <p:nvPr/>
        </p:nvPicPr>
        <p:blipFill>
          <a:blip r:embed="rId12" cstate="print"/>
          <a:srcRect t="13542" r="2343" b="13541"/>
          <a:stretch>
            <a:fillRect/>
          </a:stretch>
        </p:blipFill>
        <p:spPr>
          <a:xfrm>
            <a:off x="7000892" y="2613956"/>
            <a:ext cx="1500198" cy="886481"/>
          </a:xfrm>
          <a:prstGeom prst="rect">
            <a:avLst/>
          </a:prstGeom>
        </p:spPr>
      </p:pic>
      <p:pic>
        <p:nvPicPr>
          <p:cNvPr id="22" name="Рисунок 21" descr="Рисунок3 - копия.jpg"/>
          <p:cNvPicPr>
            <a:picLocks noChangeAspect="1"/>
          </p:cNvPicPr>
          <p:nvPr/>
        </p:nvPicPr>
        <p:blipFill>
          <a:blip r:embed="rId13" cstate="print"/>
          <a:srcRect l="747" t="17042" r="1084" b="6205"/>
          <a:stretch>
            <a:fillRect/>
          </a:stretch>
        </p:blipFill>
        <p:spPr>
          <a:xfrm>
            <a:off x="1142976" y="2500306"/>
            <a:ext cx="1428760" cy="837548"/>
          </a:xfrm>
          <a:prstGeom prst="rect">
            <a:avLst/>
          </a:prstGeom>
        </p:spPr>
      </p:pic>
      <p:pic>
        <p:nvPicPr>
          <p:cNvPr id="23" name="Рисунок 22" descr="IMG_1616.jpg"/>
          <p:cNvPicPr>
            <a:picLocks noChangeAspect="1"/>
          </p:cNvPicPr>
          <p:nvPr/>
        </p:nvPicPr>
        <p:blipFill>
          <a:blip r:embed="rId14" cstate="print"/>
          <a:srcRect l="-1" t="4694" r="9216" b="5565"/>
          <a:stretch>
            <a:fillRect/>
          </a:stretch>
        </p:blipFill>
        <p:spPr>
          <a:xfrm>
            <a:off x="6572264" y="1357298"/>
            <a:ext cx="1925503" cy="1427528"/>
          </a:xfrm>
          <a:prstGeom prst="rect">
            <a:avLst/>
          </a:prstGeom>
        </p:spPr>
      </p:pic>
      <p:pic>
        <p:nvPicPr>
          <p:cNvPr id="24" name="Рисунок 23" descr="старт игра для следопытов - копия.jpg"/>
          <p:cNvPicPr>
            <a:picLocks noChangeAspect="1"/>
          </p:cNvPicPr>
          <p:nvPr/>
        </p:nvPicPr>
        <p:blipFill>
          <a:blip r:embed="rId15" cstate="print"/>
          <a:srcRect l="16168" b="6584"/>
          <a:stretch>
            <a:fillRect/>
          </a:stretch>
        </p:blipFill>
        <p:spPr>
          <a:xfrm>
            <a:off x="3929058" y="4572008"/>
            <a:ext cx="1111220" cy="928694"/>
          </a:xfrm>
          <a:prstGeom prst="rect">
            <a:avLst/>
          </a:prstGeom>
        </p:spPr>
      </p:pic>
      <p:pic>
        <p:nvPicPr>
          <p:cNvPr id="26" name="Рисунок 25" descr="Обеды для детей_2.jpg"/>
          <p:cNvPicPr>
            <a:picLocks noChangeAspect="1"/>
          </p:cNvPicPr>
          <p:nvPr/>
        </p:nvPicPr>
        <p:blipFill>
          <a:blip r:embed="rId16" cstate="print"/>
          <a:srcRect t="500" r="44031"/>
          <a:stretch>
            <a:fillRect/>
          </a:stretch>
        </p:blipFill>
        <p:spPr>
          <a:xfrm>
            <a:off x="4071934" y="1357298"/>
            <a:ext cx="428628" cy="571504"/>
          </a:xfrm>
          <a:prstGeom prst="rect">
            <a:avLst/>
          </a:prstGeom>
        </p:spPr>
      </p:pic>
      <p:pic>
        <p:nvPicPr>
          <p:cNvPr id="27" name="Рисунок 26" descr="DSCN0210.JPG"/>
          <p:cNvPicPr>
            <a:picLocks noChangeAspect="1"/>
          </p:cNvPicPr>
          <p:nvPr/>
        </p:nvPicPr>
        <p:blipFill>
          <a:blip r:embed="rId17" cstate="print"/>
          <a:srcRect l="-3846" r="15383" b="33332"/>
          <a:stretch>
            <a:fillRect/>
          </a:stretch>
        </p:blipFill>
        <p:spPr>
          <a:xfrm rot="18819518">
            <a:off x="2262845" y="2409948"/>
            <a:ext cx="973038" cy="549978"/>
          </a:xfrm>
          <a:prstGeom prst="triangle">
            <a:avLst/>
          </a:prstGeom>
        </p:spPr>
      </p:pic>
      <p:pic>
        <p:nvPicPr>
          <p:cNvPr id="28" name="Рисунок 27" descr="ГОТОВИМ ИНФОРМАЦИОННЫЙ СТЕНД.JPG"/>
          <p:cNvPicPr>
            <a:picLocks noChangeAspect="1"/>
          </p:cNvPicPr>
          <p:nvPr/>
        </p:nvPicPr>
        <p:blipFill>
          <a:blip r:embed="rId18" cstate="print"/>
          <a:stretch>
            <a:fillRect/>
          </a:stretch>
        </p:blipFill>
        <p:spPr>
          <a:xfrm rot="10800000" flipH="1">
            <a:off x="3357555" y="2071678"/>
            <a:ext cx="558419" cy="400283"/>
          </a:xfrm>
          <a:prstGeom prst="rtTriangle">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71406" y="71414"/>
            <a:ext cx="8929750" cy="646331"/>
            <a:chOff x="71406" y="71414"/>
            <a:chExt cx="8929750" cy="646331"/>
          </a:xfrm>
        </p:grpSpPr>
        <p:sp>
          <p:nvSpPr>
            <p:cNvPr id="6" name="Прямоугольник 5"/>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Кто был у истоков</a:t>
              </a:r>
              <a:endParaRPr lang="ru-RU" sz="2800" dirty="0"/>
            </a:p>
          </p:txBody>
        </p:sp>
        <p:sp>
          <p:nvSpPr>
            <p:cNvPr id="7" name="Прямоугольник 6"/>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8" name="Прямоугольник 7"/>
          <p:cNvSpPr/>
          <p:nvPr/>
        </p:nvSpPr>
        <p:spPr>
          <a:xfrm>
            <a:off x="1714480" y="714356"/>
            <a:ext cx="7215238" cy="1107996"/>
          </a:xfrm>
          <a:prstGeom prst="rect">
            <a:avLst/>
          </a:prstGeom>
          <a:solidFill>
            <a:schemeClr val="accent5">
              <a:lumMod val="20000"/>
              <a:lumOff val="80000"/>
            </a:schemeClr>
          </a:solidFill>
        </p:spPr>
        <p:txBody>
          <a:bodyPr wrap="square">
            <a:spAutoFit/>
          </a:bodyPr>
          <a:lstStyle/>
          <a:p>
            <a:r>
              <a:rPr lang="ru-RU" dirty="0" smtClean="0"/>
              <a:t> </a:t>
            </a:r>
            <a:r>
              <a:rPr lang="ru-RU" b="1" dirty="0" err="1"/>
              <a:t>Сунгатуллина</a:t>
            </a:r>
            <a:r>
              <a:rPr lang="ru-RU" b="1" dirty="0"/>
              <a:t> </a:t>
            </a:r>
            <a:r>
              <a:rPr lang="ru-RU" b="1" dirty="0" smtClean="0"/>
              <a:t> </a:t>
            </a:r>
            <a:r>
              <a:rPr lang="ru-RU" b="1" dirty="0" err="1" smtClean="0"/>
              <a:t>Фарида</a:t>
            </a:r>
            <a:r>
              <a:rPr lang="ru-RU" b="1" dirty="0" smtClean="0"/>
              <a:t>  </a:t>
            </a:r>
            <a:r>
              <a:rPr lang="ru-RU" b="1" dirty="0" err="1" smtClean="0"/>
              <a:t>Галяттиновна</a:t>
            </a:r>
            <a:r>
              <a:rPr lang="ru-RU" dirty="0" smtClean="0"/>
              <a:t>, </a:t>
            </a:r>
            <a:r>
              <a:rPr lang="ru-RU" sz="1600" dirty="0" smtClean="0"/>
              <a:t>директор </a:t>
            </a:r>
            <a:r>
              <a:rPr lang="ru-RU" sz="1600" dirty="0"/>
              <a:t>МБУДО «Центр детского творчества «Азино» Советского района г. Казани»</a:t>
            </a:r>
          </a:p>
          <a:p>
            <a:r>
              <a:rPr lang="ru-RU" sz="1600" dirty="0" smtClean="0"/>
              <a:t>Нагрудный </a:t>
            </a:r>
            <a:r>
              <a:rPr lang="ru-RU" sz="1600" dirty="0"/>
              <a:t>знак "Почетный работник общего образования РФ", 2008 </a:t>
            </a:r>
            <a:r>
              <a:rPr lang="ru-RU" sz="1600" dirty="0" smtClean="0"/>
              <a:t>год;</a:t>
            </a:r>
            <a:r>
              <a:rPr lang="ru-RU" sz="1600" dirty="0"/>
              <a:t> </a:t>
            </a:r>
            <a:r>
              <a:rPr lang="ru-RU" sz="1600" dirty="0" smtClean="0"/>
              <a:t>Звание </a:t>
            </a:r>
            <a:r>
              <a:rPr lang="ru-RU" sz="1600" dirty="0"/>
              <a:t>лауреата премии им. И.И. Малкина, 2004 год</a:t>
            </a:r>
          </a:p>
        </p:txBody>
      </p:sp>
      <p:pic>
        <p:nvPicPr>
          <p:cNvPr id="9" name="Рисунок 8" descr="IMG_1091.JPG"/>
          <p:cNvPicPr>
            <a:picLocks noChangeAspect="1"/>
          </p:cNvPicPr>
          <p:nvPr/>
        </p:nvPicPr>
        <p:blipFill>
          <a:blip r:embed="rId2" cstate="print"/>
          <a:srcRect l="70313" t="25390" r="7812" b="37109"/>
          <a:stretch>
            <a:fillRect/>
          </a:stretch>
        </p:blipFill>
        <p:spPr>
          <a:xfrm>
            <a:off x="285720" y="714356"/>
            <a:ext cx="1071570" cy="1224652"/>
          </a:xfrm>
          <a:prstGeom prst="rect">
            <a:avLst/>
          </a:prstGeom>
          <a:ln>
            <a:solidFill>
              <a:srgbClr val="0070C0"/>
            </a:solidFill>
          </a:ln>
        </p:spPr>
      </p:pic>
      <p:sp>
        <p:nvSpPr>
          <p:cNvPr id="17409" name="Rectangle 1"/>
          <p:cNvSpPr>
            <a:spLocks noChangeArrowheads="1"/>
          </p:cNvSpPr>
          <p:nvPr/>
        </p:nvSpPr>
        <p:spPr bwMode="auto">
          <a:xfrm>
            <a:off x="142844" y="1714488"/>
            <a:ext cx="8786874"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Дорогие друзья!</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Наше обращение, наш наказ к ребятам и членам республиканской общественной организации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Союз наследников Татарстана</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 так же  добрым и преданным друзьям детей и другим детским общественным организациям и школьным ученическим самоуправлениям !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15.09.2015 - СНТ исполнилось 25 лет, это четверть века, это уже действительно юбилей, действительно можно говорить, что СОЮЗ наследников Татарстана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это бренд , который стоит и далее вести под лозунгом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МЫ ВМЕСТЕ</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Мы вместе сохранили  не только опыт, традиции,  и пионерское прошлое, но и детскую общественную организацию, бесценный кадровый потенциал.</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Мы вместе внесли в жизнь ДОО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СНТ</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новые идеи, новые подходы, новые программы:</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Путь к наследию</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Классное содружество</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Мы вместе показали обществу и республике, что можем быть мобильными, творческими, сильными и полезными.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Мы вместе смогли  убедить не одну сотню тысяч ребят, что в детской общественной организации интересно, что она защитит и поможет в трудную минуту, даст возможность реализовать себя.</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Пройден  трудный путь. Его необходимо было пройти, чтобы приобрести опыт становления и развития.</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Круг единомышленников, союзников, добровольных помощников мальчишек и девчонок в наше непростое время, их взросление и рост год от года становится шире, крепче.</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Ваш бескорыстный труд, щедрость души, горящее делом сердце - основа нашего общего дела.</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Участие в деятельности Союза наследников Татарстана способствует воспитанию у молодежи сознательной дисциплины, высокой культуры, честности и принципиальности.</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Большую помощь Союзу наследников должны оказывать ученые, специалисты и эксперты различных областей. Верю, что и наши творческие союзы активно подключатся к практическому участию в воспитании школьников, привлекут свои лучшие силы к оказанию методической помощи. Каждый взрослый гражданин Татарстана должен активно учувствовать в воспитании молодежи, рассматривать эту работу как гражданский долг.</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Дорогие друзья! Поздравляю вас с нашим общим, светлым праздником!</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Искренне спасибо за вашу работу! Нам вместе с вами приятно работать, ведь таким образом будет проявляться преемственность поколений, а она, как связующая нить, объединяющая нас в Союз наследников Татарстана.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Будем вместе претворять в жизнь наш девиз, девиз Союза наследников Татарстана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Делай каждый день добрые дела</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2500298" y="765178"/>
            <a:ext cx="4143404"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fontAlgn="base">
              <a:spcBef>
                <a:spcPct val="0"/>
              </a:spcBef>
              <a:spcAft>
                <a:spcPct val="0"/>
              </a:spcAft>
            </a:pPr>
            <a:r>
              <a:rPr kumimoji="0" lang="ru-RU" sz="14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«Путь к наследию» - «</a:t>
            </a:r>
            <a:r>
              <a:rPr kumimoji="0" lang="ru-RU" sz="1400" b="1" i="0" u="none" strike="noStrike" cap="none" normalizeH="0" baseline="0" dirty="0" err="1" smtClean="0">
                <a:ln>
                  <a:noFill/>
                </a:ln>
                <a:solidFill>
                  <a:srgbClr val="C00000"/>
                </a:solidFill>
                <a:effectLst/>
                <a:latin typeface="Arial" pitchFamily="34" charset="0"/>
                <a:ea typeface="Times New Roman" pitchFamily="18" charset="0"/>
                <a:cs typeface="Arial" pitchFamily="34" charset="0"/>
              </a:rPr>
              <a:t>Мирас</a:t>
            </a:r>
            <a:r>
              <a:rPr kumimoji="0" lang="ru-RU" sz="14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 юлы»</a:t>
            </a:r>
          </a:p>
          <a:p>
            <a:pPr lvl="0" indent="450850" algn="just" fontAlgn="base">
              <a:spcBef>
                <a:spcPct val="0"/>
              </a:spcBef>
              <a:spcAft>
                <a:spcPct val="0"/>
              </a:spcAf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Традиционно  членами Союза наследников Татарстана становятся с младших классов, вступая  в  следопыты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эзтабарлар</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правила которых, быть отважными, честными, добрыми.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Маленькие следопыты, члены Союза наследников Татарстана, вместе со своими наставниками шагают маршрутами программ «Волшебный сундучок», «Страна чудес и загадок»,  постигают премудрости программы «Спутник следопыта» -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Эзтабар</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юлдашы</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Программа саморазвития членов СНТ, школьников  средних и старших   классов «Путь к наследию» -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Мирас</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юлы», включает в себя овладение специальностями наследника, выполнение поручений, участие в акциях и походах и построена как движение наследника от высоты к высоте.</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ходе традиционной историко-краеведческой экспедиции наследников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Туган</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як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серлэре</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(«Тайны родного края») наследники изучают традиции культуры, быта народов Республики Татарстан, историю памятных мест в своих деревнях, поселках и городах, выполняют задания операции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Эбием</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сандыгы</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(«Бабушкин сундук») по сохранению родных реликвий, изделий народного творчества, национальных ремесел, восстанавливают генеалогическое «Древо жизни» своего рода. Вот уже в течение нескольких лет в апреле наследники совершают пеший поход - паломничество на родину великого поэта татарского народа </a:t>
            </a:r>
            <a:r>
              <a:rPr kumimoji="0" lang="ru-RU"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Габдуллы</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Тукая в канун дня его рождения.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Группа 4"/>
          <p:cNvGrpSpPr/>
          <p:nvPr/>
        </p:nvGrpSpPr>
        <p:grpSpPr>
          <a:xfrm>
            <a:off x="142844" y="71414"/>
            <a:ext cx="8929750" cy="646331"/>
            <a:chOff x="71406" y="71414"/>
            <a:chExt cx="8929750" cy="646331"/>
          </a:xfrm>
        </p:grpSpPr>
        <p:sp>
          <p:nvSpPr>
            <p:cNvPr id="6" name="Прямоугольник 5"/>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О времени и о себе</a:t>
              </a:r>
              <a:endParaRPr lang="ru-RU" sz="2800" dirty="0"/>
            </a:p>
          </p:txBody>
        </p:sp>
        <p:sp>
          <p:nvSpPr>
            <p:cNvPr id="7" name="Прямоугольник 6"/>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9" name="Рисунок 8" descr="IMG_1614.jpg"/>
          <p:cNvPicPr>
            <a:picLocks noChangeAspect="1"/>
          </p:cNvPicPr>
          <p:nvPr/>
        </p:nvPicPr>
        <p:blipFill>
          <a:blip r:embed="rId2" cstate="print"/>
          <a:srcRect b="4316"/>
          <a:stretch>
            <a:fillRect/>
          </a:stretch>
        </p:blipFill>
        <p:spPr>
          <a:xfrm>
            <a:off x="285720" y="714356"/>
            <a:ext cx="2000264" cy="1435440"/>
          </a:xfrm>
          <a:prstGeom prst="rect">
            <a:avLst/>
          </a:prstGeom>
        </p:spPr>
      </p:pic>
      <p:pic>
        <p:nvPicPr>
          <p:cNvPr id="11" name="Рисунок 10" descr="IMG_1618.jpg"/>
          <p:cNvPicPr>
            <a:picLocks noChangeAspect="1"/>
          </p:cNvPicPr>
          <p:nvPr/>
        </p:nvPicPr>
        <p:blipFill>
          <a:blip r:embed="rId3" cstate="print"/>
          <a:srcRect t="8333"/>
          <a:stretch>
            <a:fillRect/>
          </a:stretch>
        </p:blipFill>
        <p:spPr>
          <a:xfrm>
            <a:off x="285720" y="3857628"/>
            <a:ext cx="2000264" cy="1375182"/>
          </a:xfrm>
          <a:prstGeom prst="rect">
            <a:avLst/>
          </a:prstGeom>
        </p:spPr>
      </p:pic>
      <p:pic>
        <p:nvPicPr>
          <p:cNvPr id="12" name="Рисунок 11" descr="IMG_1619.jpg"/>
          <p:cNvPicPr>
            <a:picLocks noChangeAspect="1"/>
          </p:cNvPicPr>
          <p:nvPr/>
        </p:nvPicPr>
        <p:blipFill>
          <a:blip r:embed="rId4" cstate="print"/>
          <a:stretch>
            <a:fillRect/>
          </a:stretch>
        </p:blipFill>
        <p:spPr>
          <a:xfrm>
            <a:off x="285720" y="2357430"/>
            <a:ext cx="2000264" cy="1500198"/>
          </a:xfrm>
          <a:prstGeom prst="rect">
            <a:avLst/>
          </a:prstGeom>
        </p:spPr>
      </p:pic>
      <p:pic>
        <p:nvPicPr>
          <p:cNvPr id="13" name="Рисунок 12" descr="SWScan00022.bmp"/>
          <p:cNvPicPr>
            <a:picLocks noChangeAspect="1"/>
          </p:cNvPicPr>
          <p:nvPr/>
        </p:nvPicPr>
        <p:blipFill>
          <a:blip r:embed="rId5" cstate="print"/>
          <a:stretch>
            <a:fillRect/>
          </a:stretch>
        </p:blipFill>
        <p:spPr>
          <a:xfrm>
            <a:off x="6709178" y="3786190"/>
            <a:ext cx="2220540" cy="1357322"/>
          </a:xfrm>
          <a:prstGeom prst="rect">
            <a:avLst/>
          </a:prstGeom>
        </p:spPr>
      </p:pic>
      <p:pic>
        <p:nvPicPr>
          <p:cNvPr id="14" name="Рисунок 13" descr="великолепная семерка.jpeg"/>
          <p:cNvPicPr>
            <a:picLocks noChangeAspect="1"/>
          </p:cNvPicPr>
          <p:nvPr/>
        </p:nvPicPr>
        <p:blipFill>
          <a:blip r:embed="rId6" cstate="print"/>
          <a:srcRect l="22810" t="18219" r="-1069" b="10012"/>
          <a:stretch>
            <a:fillRect/>
          </a:stretch>
        </p:blipFill>
        <p:spPr>
          <a:xfrm>
            <a:off x="6679126" y="2345927"/>
            <a:ext cx="2307447" cy="1368825"/>
          </a:xfrm>
          <a:prstGeom prst="rect">
            <a:avLst/>
          </a:prstGeom>
        </p:spPr>
      </p:pic>
      <p:pic>
        <p:nvPicPr>
          <p:cNvPr id="15" name="Рисунок 14" descr="СНТ 10 лет.jpg"/>
          <p:cNvPicPr>
            <a:picLocks noChangeAspect="1"/>
          </p:cNvPicPr>
          <p:nvPr/>
        </p:nvPicPr>
        <p:blipFill>
          <a:blip r:embed="rId7" cstate="print"/>
          <a:srcRect l="7531" t="21759" r="15311" b="5240"/>
          <a:stretch>
            <a:fillRect/>
          </a:stretch>
        </p:blipFill>
        <p:spPr>
          <a:xfrm>
            <a:off x="6679127" y="857232"/>
            <a:ext cx="2307447" cy="1425188"/>
          </a:xfrm>
          <a:prstGeom prst="rect">
            <a:avLst/>
          </a:prstGeom>
        </p:spPr>
      </p:pic>
      <p:pic>
        <p:nvPicPr>
          <p:cNvPr id="17" name="Рисунок 16" descr="DSCF9986.JPG"/>
          <p:cNvPicPr>
            <a:picLocks noChangeAspect="1"/>
          </p:cNvPicPr>
          <p:nvPr/>
        </p:nvPicPr>
        <p:blipFill>
          <a:blip r:embed="rId8" cstate="print"/>
          <a:stretch>
            <a:fillRect/>
          </a:stretch>
        </p:blipFill>
        <p:spPr>
          <a:xfrm>
            <a:off x="285719" y="5286388"/>
            <a:ext cx="2000231" cy="1500174"/>
          </a:xfrm>
          <a:prstGeom prst="rect">
            <a:avLst/>
          </a:prstGeom>
        </p:spPr>
      </p:pic>
      <p:pic>
        <p:nvPicPr>
          <p:cNvPr id="18" name="Рисунок 17" descr="DSCF9995.JPG"/>
          <p:cNvPicPr>
            <a:picLocks noChangeAspect="1"/>
          </p:cNvPicPr>
          <p:nvPr/>
        </p:nvPicPr>
        <p:blipFill>
          <a:blip r:embed="rId9" cstate="print"/>
          <a:stretch>
            <a:fillRect/>
          </a:stretch>
        </p:blipFill>
        <p:spPr>
          <a:xfrm>
            <a:off x="6786610" y="5214950"/>
            <a:ext cx="2143108" cy="160733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142844" y="71414"/>
            <a:ext cx="8929750" cy="646331"/>
            <a:chOff x="71406" y="71414"/>
            <a:chExt cx="8929750" cy="646331"/>
          </a:xfrm>
        </p:grpSpPr>
        <p:sp>
          <p:nvSpPr>
            <p:cNvPr id="5" name="Прямоугольник 4"/>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О времени и о себе</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7" name="Прямоугольник 6"/>
          <p:cNvSpPr/>
          <p:nvPr/>
        </p:nvSpPr>
        <p:spPr>
          <a:xfrm>
            <a:off x="2571736" y="714356"/>
            <a:ext cx="4214842" cy="6001643"/>
          </a:xfrm>
          <a:prstGeom prst="rect">
            <a:avLst/>
          </a:prstGeom>
        </p:spPr>
        <p:txBody>
          <a:bodyPr wrap="square">
            <a:spAutoFit/>
          </a:bodyPr>
          <a:lstStyle/>
          <a:p>
            <a:pPr algn="just"/>
            <a:r>
              <a:rPr lang="ru-RU" sz="1400" b="1" dirty="0">
                <a:solidFill>
                  <a:srgbClr val="C00000"/>
                </a:solidFill>
              </a:rPr>
              <a:t>Программа «Галстучная страна» </a:t>
            </a:r>
            <a:r>
              <a:rPr lang="ru-RU" sz="1200" dirty="0"/>
              <a:t>- программа </a:t>
            </a:r>
            <a:r>
              <a:rPr lang="ru-RU" sz="1200" dirty="0" err="1" smtClean="0"/>
              <a:t>гражданско</a:t>
            </a:r>
            <a:r>
              <a:rPr lang="ru-RU" sz="1200" dirty="0" smtClean="0"/>
              <a:t>- патриотической </a:t>
            </a:r>
            <a:r>
              <a:rPr lang="ru-RU" sz="1200" dirty="0"/>
              <a:t>направленности, опирающаяся на традиции детских общественных объединений.</a:t>
            </a:r>
          </a:p>
          <a:p>
            <a:pPr algn="just"/>
            <a:r>
              <a:rPr lang="ru-RU" sz="1200" b="1" dirty="0">
                <a:solidFill>
                  <a:srgbClr val="FF0000"/>
                </a:solidFill>
              </a:rPr>
              <a:t>Цель программы: </a:t>
            </a:r>
            <a:r>
              <a:rPr lang="ru-RU" sz="1200" dirty="0"/>
              <a:t>Создание условий для саморазвития личности, творческое индивидуальности.</a:t>
            </a:r>
          </a:p>
          <a:p>
            <a:pPr algn="just"/>
            <a:r>
              <a:rPr lang="ru-RU" sz="1200" dirty="0"/>
              <a:t>В ней игра в детскую страну помогает ребятам глубже понять основы государственного устройства современной России, помогает стать ее активными и полноправными гражданами. При всей новизне предлагаемых изменений, участники сбора признали важность и своевременность предлагаемого проекта. Ключевыми направлениями программы являются  важные и привлекательные для детей: «Гражданственность»,  «Патриотизм»,  «Мастерство»,  «Путешествия».</a:t>
            </a:r>
          </a:p>
          <a:p>
            <a:pPr algn="just"/>
            <a:r>
              <a:rPr lang="ru-RU" sz="1200" dirty="0"/>
              <a:t>На сегодняшний день программа «Галстучная Страна» включает в себя три подпрограммы.</a:t>
            </a:r>
          </a:p>
          <a:p>
            <a:pPr algn="just"/>
            <a:r>
              <a:rPr lang="ru-RU" sz="1200" dirty="0"/>
              <a:t>Подпрограмма для младших школьников называется «Следопыты Родного Края». Малыши при вступлении получают галстук с элементами государственной символики своего края. Этапы подпрограммы говорят сами за себя – моя семья, мой край, моя республика. По окончании участия в подпрограмме им как юным гражданам вручается флажок.      </a:t>
            </a:r>
          </a:p>
          <a:p>
            <a:pPr algn="just"/>
            <a:r>
              <a:rPr lang="ru-RU" sz="1200" dirty="0"/>
              <a:t>Подпрограмма для ребят среднего школьного возраста называется «Наследники Отечества». Пятиклассники в День всенародного единства 4 ноября вступают в «Наследники Отечества».  Первый тематический год – «Равнение на героев», второй «Страна неравнодушных» и третий – «Нас ждут великие дела!» построены с учетом возрастающей социальной активности ребят. «Наследники Отечества» - важная часть программы «Галстучная страна», приобщающая ребят к гражданским и патриотическим традициям Отечества.</a:t>
            </a:r>
            <a:r>
              <a:rPr lang="ru-RU" sz="1200" b="1" dirty="0"/>
              <a:t> </a:t>
            </a:r>
            <a:r>
              <a:rPr lang="ru-RU" sz="1200" dirty="0"/>
              <a:t>В завершение подпрограммы – вручение государственного символа России. </a:t>
            </a:r>
          </a:p>
        </p:txBody>
      </p:sp>
      <p:pic>
        <p:nvPicPr>
          <p:cNvPr id="8" name="Рисунок 7" descr="2009.JPG"/>
          <p:cNvPicPr>
            <a:picLocks noChangeAspect="1"/>
          </p:cNvPicPr>
          <p:nvPr/>
        </p:nvPicPr>
        <p:blipFill>
          <a:blip r:embed="rId2" cstate="print"/>
          <a:stretch>
            <a:fillRect/>
          </a:stretch>
        </p:blipFill>
        <p:spPr>
          <a:xfrm>
            <a:off x="6881829" y="3643314"/>
            <a:ext cx="2190765" cy="1643074"/>
          </a:xfrm>
          <a:prstGeom prst="rect">
            <a:avLst/>
          </a:prstGeom>
        </p:spPr>
      </p:pic>
      <p:pic>
        <p:nvPicPr>
          <p:cNvPr id="9" name="Рисунок 8" descr="2012.JPG"/>
          <p:cNvPicPr>
            <a:picLocks noChangeAspect="1"/>
          </p:cNvPicPr>
          <p:nvPr/>
        </p:nvPicPr>
        <p:blipFill>
          <a:blip r:embed="rId3" cstate="print"/>
          <a:srcRect l="126" t="7824" r="2451" b="11256"/>
          <a:stretch>
            <a:fillRect/>
          </a:stretch>
        </p:blipFill>
        <p:spPr>
          <a:xfrm>
            <a:off x="6858016" y="714356"/>
            <a:ext cx="2178859" cy="1357322"/>
          </a:xfrm>
          <a:prstGeom prst="rect">
            <a:avLst/>
          </a:prstGeom>
        </p:spPr>
      </p:pic>
      <p:pic>
        <p:nvPicPr>
          <p:cNvPr id="11" name="Рисунок 10" descr="слет 90 летия пионерии в костре.JPG"/>
          <p:cNvPicPr>
            <a:picLocks noChangeAspect="1"/>
          </p:cNvPicPr>
          <p:nvPr/>
        </p:nvPicPr>
        <p:blipFill>
          <a:blip r:embed="rId4" cstate="print"/>
          <a:srcRect l="7677" t="16993" r="5281" b="7487"/>
          <a:stretch>
            <a:fillRect/>
          </a:stretch>
        </p:blipFill>
        <p:spPr>
          <a:xfrm>
            <a:off x="6858016" y="2143116"/>
            <a:ext cx="2214578" cy="1441059"/>
          </a:xfrm>
          <a:prstGeom prst="rect">
            <a:avLst/>
          </a:prstGeom>
        </p:spPr>
      </p:pic>
      <p:pic>
        <p:nvPicPr>
          <p:cNvPr id="12" name="Рисунок 11" descr="9 (2).jpg"/>
          <p:cNvPicPr>
            <a:picLocks noChangeAspect="1"/>
          </p:cNvPicPr>
          <p:nvPr/>
        </p:nvPicPr>
        <p:blipFill>
          <a:blip r:embed="rId5" cstate="print"/>
          <a:srcRect l="5556" b="4222"/>
          <a:stretch>
            <a:fillRect/>
          </a:stretch>
        </p:blipFill>
        <p:spPr>
          <a:xfrm>
            <a:off x="142844" y="5191834"/>
            <a:ext cx="2357454" cy="1594612"/>
          </a:xfrm>
          <a:prstGeom prst="rect">
            <a:avLst/>
          </a:prstGeom>
        </p:spPr>
      </p:pic>
      <p:pic>
        <p:nvPicPr>
          <p:cNvPr id="13" name="Рисунок 12" descr="IMG_0273.JPG"/>
          <p:cNvPicPr>
            <a:picLocks noChangeAspect="1"/>
          </p:cNvPicPr>
          <p:nvPr/>
        </p:nvPicPr>
        <p:blipFill>
          <a:blip r:embed="rId6" cstate="print"/>
          <a:srcRect l="10460" t="15831" r="20844" b="12928"/>
          <a:stretch>
            <a:fillRect/>
          </a:stretch>
        </p:blipFill>
        <p:spPr>
          <a:xfrm>
            <a:off x="6929454" y="5357826"/>
            <a:ext cx="2178859" cy="1452573"/>
          </a:xfrm>
          <a:prstGeom prst="rect">
            <a:avLst/>
          </a:prstGeom>
        </p:spPr>
      </p:pic>
      <p:pic>
        <p:nvPicPr>
          <p:cNvPr id="14" name="Рисунок 13" descr="IMG_0588.JPG"/>
          <p:cNvPicPr>
            <a:picLocks noChangeAspect="1"/>
          </p:cNvPicPr>
          <p:nvPr/>
        </p:nvPicPr>
        <p:blipFill>
          <a:blip r:embed="rId7" cstate="print"/>
          <a:stretch>
            <a:fillRect/>
          </a:stretch>
        </p:blipFill>
        <p:spPr>
          <a:xfrm>
            <a:off x="142844" y="2214554"/>
            <a:ext cx="2357454" cy="1571636"/>
          </a:xfrm>
          <a:prstGeom prst="rect">
            <a:avLst/>
          </a:prstGeom>
        </p:spPr>
      </p:pic>
      <p:pic>
        <p:nvPicPr>
          <p:cNvPr id="15" name="Рисунок 14" descr="IMG_0946.JPG"/>
          <p:cNvPicPr>
            <a:picLocks noChangeAspect="1"/>
          </p:cNvPicPr>
          <p:nvPr/>
        </p:nvPicPr>
        <p:blipFill>
          <a:blip r:embed="rId8" cstate="print"/>
          <a:srcRect l="2923" t="21079" r="1562"/>
          <a:stretch>
            <a:fillRect/>
          </a:stretch>
        </p:blipFill>
        <p:spPr>
          <a:xfrm>
            <a:off x="142844" y="3857628"/>
            <a:ext cx="2334386" cy="1285884"/>
          </a:xfrm>
          <a:prstGeom prst="rect">
            <a:avLst/>
          </a:prstGeom>
        </p:spPr>
      </p:pic>
      <p:pic>
        <p:nvPicPr>
          <p:cNvPr id="17" name="Рисунок 16" descr="3.jpg"/>
          <p:cNvPicPr>
            <a:picLocks noChangeAspect="1"/>
          </p:cNvPicPr>
          <p:nvPr/>
        </p:nvPicPr>
        <p:blipFill>
          <a:blip r:embed="rId9" cstate="print"/>
          <a:srcRect l="10409" t="5079" r="-1508" b="13649"/>
          <a:stretch>
            <a:fillRect/>
          </a:stretch>
        </p:blipFill>
        <p:spPr>
          <a:xfrm>
            <a:off x="142844" y="740333"/>
            <a:ext cx="2357454" cy="140278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142844" y="71414"/>
            <a:ext cx="8929750" cy="646331"/>
            <a:chOff x="71406" y="71414"/>
            <a:chExt cx="8929750" cy="646331"/>
          </a:xfrm>
        </p:grpSpPr>
        <p:sp>
          <p:nvSpPr>
            <p:cNvPr id="5" name="Прямоугольник 4"/>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О времени и о себе</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7" name="Прямоугольник 6"/>
          <p:cNvSpPr/>
          <p:nvPr/>
        </p:nvSpPr>
        <p:spPr>
          <a:xfrm>
            <a:off x="2571736" y="714356"/>
            <a:ext cx="4000528" cy="5170646"/>
          </a:xfrm>
          <a:prstGeom prst="rect">
            <a:avLst/>
          </a:prstGeom>
        </p:spPr>
        <p:txBody>
          <a:bodyPr wrap="square">
            <a:spAutoFit/>
          </a:bodyPr>
          <a:lstStyle/>
          <a:p>
            <a:pPr algn="just"/>
            <a:r>
              <a:rPr lang="ru-RU" sz="1400" b="1" dirty="0" smtClean="0">
                <a:solidFill>
                  <a:srgbClr val="C00000"/>
                </a:solidFill>
              </a:rPr>
              <a:t>Профильные смены актива Союза наследников Татарстана «МИРАС» </a:t>
            </a:r>
            <a:r>
              <a:rPr lang="ru-RU" sz="1200" dirty="0" smtClean="0"/>
              <a:t>проводятся с 1995 года. Цель смены: определение перспектив деятельности детских организаций; подготовка ребят к организаторской работе в детских объединениях; выявление лидерских качеств, формирование умений и навыков, направленных на интенсивное включение детей в систему социальных отношений. </a:t>
            </a:r>
            <a:r>
              <a:rPr lang="ru-RU" sz="1200" dirty="0"/>
              <a:t>П</a:t>
            </a:r>
            <a:r>
              <a:rPr lang="ru-RU" sz="1200" dirty="0" smtClean="0"/>
              <a:t>рофильная </a:t>
            </a:r>
            <a:r>
              <a:rPr lang="ru-RU" sz="1200" dirty="0"/>
              <a:t>смена – республиканский сбор актива Союза наследников Татарстана «</a:t>
            </a:r>
            <a:r>
              <a:rPr lang="ru-RU" sz="1200" dirty="0" smtClean="0"/>
              <a:t>МИРАС» </a:t>
            </a:r>
            <a:r>
              <a:rPr lang="ru-RU" sz="1200" dirty="0"/>
              <a:t>(«Наследие»). На смену </a:t>
            </a:r>
            <a:r>
              <a:rPr lang="ru-RU" sz="1200" dirty="0" smtClean="0"/>
              <a:t>приглашаются </a:t>
            </a:r>
            <a:r>
              <a:rPr lang="ru-RU" sz="1200" dirty="0"/>
              <a:t>более 150 победителей и лауреатов республиканских конкурсов и акций, а также участники республиканского конкурса «Замечательный </a:t>
            </a:r>
            <a:r>
              <a:rPr lang="ru-RU" sz="1200" dirty="0" smtClean="0"/>
              <a:t>вожатый» </a:t>
            </a:r>
            <a:r>
              <a:rPr lang="ru-RU" sz="1200" dirty="0"/>
              <a:t>в возрасте 12-16 лет.</a:t>
            </a:r>
            <a:r>
              <a:rPr lang="ru-RU" sz="1200" dirty="0" smtClean="0"/>
              <a:t/>
            </a:r>
            <a:br>
              <a:rPr lang="ru-RU" sz="1200" dirty="0" smtClean="0"/>
            </a:br>
            <a:r>
              <a:rPr lang="ru-RU" sz="1200" dirty="0"/>
              <a:t>Программа профильной смены «</a:t>
            </a:r>
            <a:r>
              <a:rPr lang="ru-RU" sz="1200" dirty="0" smtClean="0"/>
              <a:t>МИРАС» </a:t>
            </a:r>
            <a:r>
              <a:rPr lang="ru-RU" sz="1200" dirty="0"/>
              <a:t>была посвящена </a:t>
            </a:r>
            <a:r>
              <a:rPr lang="ru-RU" sz="1200" dirty="0" smtClean="0"/>
              <a:t>различным памятным </a:t>
            </a:r>
            <a:r>
              <a:rPr lang="ru-RU" sz="1200" dirty="0"/>
              <a:t>датам - 70-летию Победы, 25-летию республиканской общественной организации «Союз наследников Татарстана» и Году литературы. В программу смены </a:t>
            </a:r>
            <a:r>
              <a:rPr lang="ru-RU" sz="1200" dirty="0" smtClean="0"/>
              <a:t>входят </a:t>
            </a:r>
            <a:r>
              <a:rPr lang="ru-RU" sz="1200" dirty="0"/>
              <a:t>интеллектуальные игры, тренинги общения, различные коллективно-творческие дела, </a:t>
            </a:r>
            <a:r>
              <a:rPr lang="ru-RU" sz="1200" dirty="0" smtClean="0"/>
              <a:t>работают </a:t>
            </a:r>
            <a:r>
              <a:rPr lang="ru-RU" sz="1200" dirty="0"/>
              <a:t>творческие мастерские, </a:t>
            </a:r>
            <a:r>
              <a:rPr lang="ru-RU" sz="1200" dirty="0" smtClean="0"/>
              <a:t>проводятся </a:t>
            </a:r>
            <a:r>
              <a:rPr lang="ru-RU" sz="1200" dirty="0"/>
              <a:t>мастер-классы, спартакиады, КВН. Смена </a:t>
            </a:r>
            <a:r>
              <a:rPr lang="ru-RU" sz="1200" dirty="0" smtClean="0"/>
              <a:t>завершается </a:t>
            </a:r>
            <a:r>
              <a:rPr lang="ru-RU" sz="1200" dirty="0"/>
              <a:t>фестивалем «Звезды «</a:t>
            </a:r>
            <a:r>
              <a:rPr lang="ru-RU" sz="1200" dirty="0" err="1" smtClean="0"/>
              <a:t>Мирас</a:t>
            </a:r>
            <a:r>
              <a:rPr lang="ru-RU" sz="1200" dirty="0" smtClean="0"/>
              <a:t>».</a:t>
            </a:r>
            <a:br>
              <a:rPr lang="ru-RU" sz="1200" dirty="0" smtClean="0"/>
            </a:br>
            <a:r>
              <a:rPr lang="ru-RU" sz="1200" dirty="0" smtClean="0"/>
              <a:t>Ежегодно участники </a:t>
            </a:r>
            <a:r>
              <a:rPr lang="ru-RU" sz="1200" dirty="0"/>
              <a:t>смены во время экскурсии </a:t>
            </a:r>
            <a:r>
              <a:rPr lang="ru-RU" sz="1200" dirty="0" smtClean="0"/>
              <a:t>организовывают митинги. линейки </a:t>
            </a:r>
            <a:r>
              <a:rPr lang="ru-RU" sz="1200" dirty="0"/>
              <a:t>«Поклонимся великим тем годам», посвященный 70-летию Победы в Великой Отечественной войне 1941-1945 годов. </a:t>
            </a:r>
            <a:r>
              <a:rPr lang="ru-RU" sz="1400" dirty="0" smtClean="0"/>
              <a:t/>
            </a:r>
            <a:br>
              <a:rPr lang="ru-RU" sz="1400" dirty="0" smtClean="0"/>
            </a:br>
            <a:endParaRPr lang="ru-RU" sz="1400" dirty="0"/>
          </a:p>
        </p:txBody>
      </p:sp>
      <p:pic>
        <p:nvPicPr>
          <p:cNvPr id="8" name="Рисунок 7" descr="1995.JPG"/>
          <p:cNvPicPr>
            <a:picLocks noChangeAspect="1"/>
          </p:cNvPicPr>
          <p:nvPr/>
        </p:nvPicPr>
        <p:blipFill>
          <a:blip r:embed="rId2" cstate="print"/>
          <a:srcRect l="2343" r="1562" b="5555"/>
          <a:stretch>
            <a:fillRect/>
          </a:stretch>
        </p:blipFill>
        <p:spPr>
          <a:xfrm>
            <a:off x="71406" y="2118142"/>
            <a:ext cx="2500330" cy="1382296"/>
          </a:xfrm>
          <a:prstGeom prst="rect">
            <a:avLst/>
          </a:prstGeom>
        </p:spPr>
      </p:pic>
      <p:pic>
        <p:nvPicPr>
          <p:cNvPr id="9" name="Рисунок 8" descr="2000.JPG"/>
          <p:cNvPicPr>
            <a:picLocks noChangeAspect="1"/>
          </p:cNvPicPr>
          <p:nvPr/>
        </p:nvPicPr>
        <p:blipFill>
          <a:blip r:embed="rId3" cstate="print"/>
          <a:srcRect t="15188" r="717"/>
          <a:stretch>
            <a:fillRect/>
          </a:stretch>
        </p:blipFill>
        <p:spPr>
          <a:xfrm>
            <a:off x="2786050" y="5643578"/>
            <a:ext cx="1797381" cy="1023599"/>
          </a:xfrm>
          <a:prstGeom prst="rect">
            <a:avLst/>
          </a:prstGeom>
        </p:spPr>
      </p:pic>
      <p:pic>
        <p:nvPicPr>
          <p:cNvPr id="10" name="Рисунок 9" descr="2006.jpg"/>
          <p:cNvPicPr>
            <a:picLocks noChangeAspect="1"/>
          </p:cNvPicPr>
          <p:nvPr/>
        </p:nvPicPr>
        <p:blipFill>
          <a:blip r:embed="rId4"/>
          <a:stretch>
            <a:fillRect/>
          </a:stretch>
        </p:blipFill>
        <p:spPr>
          <a:xfrm flipH="1">
            <a:off x="6643702" y="4786322"/>
            <a:ext cx="2476517" cy="1857388"/>
          </a:xfrm>
          <a:prstGeom prst="rect">
            <a:avLst/>
          </a:prstGeom>
        </p:spPr>
      </p:pic>
      <p:pic>
        <p:nvPicPr>
          <p:cNvPr id="11" name="Рисунок 10" descr="2007.jpg"/>
          <p:cNvPicPr>
            <a:picLocks noChangeAspect="1"/>
          </p:cNvPicPr>
          <p:nvPr/>
        </p:nvPicPr>
        <p:blipFill>
          <a:blip r:embed="rId5" cstate="print"/>
          <a:srcRect t="8157" r="7916" b="16247"/>
          <a:stretch>
            <a:fillRect/>
          </a:stretch>
        </p:blipFill>
        <p:spPr>
          <a:xfrm>
            <a:off x="71406" y="5090408"/>
            <a:ext cx="2522791" cy="1553302"/>
          </a:xfrm>
          <a:prstGeom prst="rect">
            <a:avLst/>
          </a:prstGeom>
        </p:spPr>
      </p:pic>
      <p:pic>
        <p:nvPicPr>
          <p:cNvPr id="12" name="Рисунок 11" descr="2009.JPG"/>
          <p:cNvPicPr>
            <a:picLocks noChangeAspect="1"/>
          </p:cNvPicPr>
          <p:nvPr/>
        </p:nvPicPr>
        <p:blipFill>
          <a:blip r:embed="rId6" cstate="print"/>
          <a:stretch>
            <a:fillRect/>
          </a:stretch>
        </p:blipFill>
        <p:spPr>
          <a:xfrm>
            <a:off x="6643702" y="2821777"/>
            <a:ext cx="2428893" cy="1821669"/>
          </a:xfrm>
          <a:prstGeom prst="rect">
            <a:avLst/>
          </a:prstGeom>
        </p:spPr>
      </p:pic>
      <p:pic>
        <p:nvPicPr>
          <p:cNvPr id="13" name="Рисунок 12" descr="2011.JPG"/>
          <p:cNvPicPr>
            <a:picLocks noChangeAspect="1"/>
          </p:cNvPicPr>
          <p:nvPr/>
        </p:nvPicPr>
        <p:blipFill>
          <a:blip r:embed="rId7" cstate="print"/>
          <a:stretch>
            <a:fillRect/>
          </a:stretch>
        </p:blipFill>
        <p:spPr>
          <a:xfrm>
            <a:off x="6643702" y="892951"/>
            <a:ext cx="2428892" cy="1821669"/>
          </a:xfrm>
          <a:prstGeom prst="rect">
            <a:avLst/>
          </a:prstGeom>
        </p:spPr>
      </p:pic>
      <p:pic>
        <p:nvPicPr>
          <p:cNvPr id="14" name="Рисунок 13" descr="2012.JPG"/>
          <p:cNvPicPr>
            <a:picLocks noChangeAspect="1"/>
          </p:cNvPicPr>
          <p:nvPr/>
        </p:nvPicPr>
        <p:blipFill>
          <a:blip r:embed="rId8" cstate="print"/>
          <a:srcRect l="10035" t="16934" r="5920" b="15327"/>
          <a:stretch>
            <a:fillRect/>
          </a:stretch>
        </p:blipFill>
        <p:spPr>
          <a:xfrm>
            <a:off x="71406" y="714356"/>
            <a:ext cx="2526127" cy="1357322"/>
          </a:xfrm>
          <a:prstGeom prst="rect">
            <a:avLst/>
          </a:prstGeom>
        </p:spPr>
      </p:pic>
      <p:pic>
        <p:nvPicPr>
          <p:cNvPr id="16" name="Рисунок 15" descr="2014.JPG"/>
          <p:cNvPicPr>
            <a:picLocks noChangeAspect="1"/>
          </p:cNvPicPr>
          <p:nvPr/>
        </p:nvPicPr>
        <p:blipFill>
          <a:blip r:embed="rId9" cstate="print"/>
          <a:srcRect l="11095" t="11354" r="-158" b="11457"/>
          <a:stretch>
            <a:fillRect/>
          </a:stretch>
        </p:blipFill>
        <p:spPr>
          <a:xfrm>
            <a:off x="4786314" y="5643578"/>
            <a:ext cx="1571636" cy="1021563"/>
          </a:xfrm>
          <a:prstGeom prst="rect">
            <a:avLst/>
          </a:prstGeom>
        </p:spPr>
      </p:pic>
      <p:pic>
        <p:nvPicPr>
          <p:cNvPr id="18" name="Рисунок 17" descr="1999.JPG"/>
          <p:cNvPicPr>
            <a:picLocks noChangeAspect="1"/>
          </p:cNvPicPr>
          <p:nvPr/>
        </p:nvPicPr>
        <p:blipFill>
          <a:blip r:embed="rId10" cstate="print"/>
          <a:srcRect r="1563"/>
          <a:stretch>
            <a:fillRect/>
          </a:stretch>
        </p:blipFill>
        <p:spPr>
          <a:xfrm>
            <a:off x="71405" y="3571876"/>
            <a:ext cx="2500331" cy="142876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71736" y="890831"/>
            <a:ext cx="4071966" cy="3570208"/>
          </a:xfrm>
          <a:prstGeom prst="rect">
            <a:avLst/>
          </a:prstGeom>
        </p:spPr>
        <p:txBody>
          <a:bodyPr wrap="square">
            <a:spAutoFit/>
          </a:bodyPr>
          <a:lstStyle/>
          <a:p>
            <a:pPr algn="ctr"/>
            <a:r>
              <a:rPr lang="ru-RU" dirty="0" smtClean="0">
                <a:solidFill>
                  <a:srgbClr val="C00000"/>
                </a:solidFill>
              </a:rPr>
              <a:t>«Союз вожатых «</a:t>
            </a:r>
            <a:r>
              <a:rPr lang="ru-RU" dirty="0" err="1" smtClean="0">
                <a:solidFill>
                  <a:srgbClr val="C00000"/>
                </a:solidFill>
              </a:rPr>
              <a:t>Давам</a:t>
            </a:r>
            <a:r>
              <a:rPr lang="ru-RU" dirty="0" smtClean="0">
                <a:solidFill>
                  <a:srgbClr val="C00000"/>
                </a:solidFill>
              </a:rPr>
              <a:t>»</a:t>
            </a:r>
          </a:p>
          <a:p>
            <a:pPr algn="just"/>
            <a:r>
              <a:rPr lang="ru-RU" dirty="0" smtClean="0"/>
              <a:t>С </a:t>
            </a:r>
            <a:r>
              <a:rPr lang="ru-RU" sz="1600" dirty="0" smtClean="0"/>
              <a:t>1993 года в республике действует «Союз вожатых «</a:t>
            </a:r>
            <a:r>
              <a:rPr lang="ru-RU" sz="1600" dirty="0" err="1" smtClean="0"/>
              <a:t>Давам</a:t>
            </a:r>
            <a:r>
              <a:rPr lang="ru-RU" sz="1600" dirty="0" smtClean="0"/>
              <a:t>», что в переводе с татарского означает «Преемственность». Союз вожатых берет на себя проведение регулярных зональных совещаний по проблемам детского движения, семинаров, участвует в курсах переподготовки. Перечень реализуемых мероприятий – конкурс вожатского мастерства «Наставник года», республиканский конкурс отрядных вожатых «Замечательный вожатый», историко-краеведческая экспедиция «Тайны родного края», акция «Моя семья».</a:t>
            </a:r>
          </a:p>
        </p:txBody>
      </p:sp>
      <p:grpSp>
        <p:nvGrpSpPr>
          <p:cNvPr id="5" name="Группа 4"/>
          <p:cNvGrpSpPr/>
          <p:nvPr/>
        </p:nvGrpSpPr>
        <p:grpSpPr>
          <a:xfrm>
            <a:off x="142844" y="142852"/>
            <a:ext cx="8929750" cy="646331"/>
            <a:chOff x="71406" y="71414"/>
            <a:chExt cx="8929750" cy="646331"/>
          </a:xfrm>
        </p:grpSpPr>
        <p:sp>
          <p:nvSpPr>
            <p:cNvPr id="6" name="Прямоугольник 5"/>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О времени и о себе</a:t>
              </a:r>
              <a:endParaRPr lang="ru-RU" sz="2800" dirty="0"/>
            </a:p>
          </p:txBody>
        </p:sp>
        <p:sp>
          <p:nvSpPr>
            <p:cNvPr id="7" name="Прямоугольник 6"/>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8" name="Рисунок 7" descr="2007.jpg"/>
          <p:cNvPicPr>
            <a:picLocks noChangeAspect="1"/>
          </p:cNvPicPr>
          <p:nvPr/>
        </p:nvPicPr>
        <p:blipFill>
          <a:blip r:embed="rId2" cstate="print"/>
          <a:srcRect t="19792" r="5209" b="14583"/>
          <a:stretch>
            <a:fillRect/>
          </a:stretch>
        </p:blipFill>
        <p:spPr>
          <a:xfrm>
            <a:off x="2643174" y="4714884"/>
            <a:ext cx="3714776" cy="1928826"/>
          </a:xfrm>
          <a:prstGeom prst="rect">
            <a:avLst/>
          </a:prstGeom>
        </p:spPr>
      </p:pic>
      <p:pic>
        <p:nvPicPr>
          <p:cNvPr id="9" name="Рисунок 8" descr="2009.jpg"/>
          <p:cNvPicPr>
            <a:picLocks noChangeAspect="1"/>
          </p:cNvPicPr>
          <p:nvPr/>
        </p:nvPicPr>
        <p:blipFill>
          <a:blip r:embed="rId3" cstate="print"/>
          <a:srcRect l="-79" t="7187" b="2187"/>
          <a:stretch>
            <a:fillRect/>
          </a:stretch>
        </p:blipFill>
        <p:spPr>
          <a:xfrm>
            <a:off x="142843" y="3000372"/>
            <a:ext cx="2419281" cy="1643074"/>
          </a:xfrm>
          <a:prstGeom prst="rect">
            <a:avLst/>
          </a:prstGeom>
        </p:spPr>
      </p:pic>
      <p:pic>
        <p:nvPicPr>
          <p:cNvPr id="12" name="Рисунок 11" descr="2012.JPG"/>
          <p:cNvPicPr>
            <a:picLocks noChangeAspect="1"/>
          </p:cNvPicPr>
          <p:nvPr/>
        </p:nvPicPr>
        <p:blipFill>
          <a:blip r:embed="rId4" cstate="print"/>
          <a:srcRect l="4164" r="10391" b="7836"/>
          <a:stretch>
            <a:fillRect/>
          </a:stretch>
        </p:blipFill>
        <p:spPr>
          <a:xfrm>
            <a:off x="142844" y="4680362"/>
            <a:ext cx="2428892" cy="1964927"/>
          </a:xfrm>
          <a:prstGeom prst="rect">
            <a:avLst/>
          </a:prstGeom>
        </p:spPr>
      </p:pic>
      <p:pic>
        <p:nvPicPr>
          <p:cNvPr id="13" name="Рисунок 12" descr="19 мая 1999.jpg"/>
          <p:cNvPicPr>
            <a:picLocks noChangeAspect="1"/>
          </p:cNvPicPr>
          <p:nvPr/>
        </p:nvPicPr>
        <p:blipFill>
          <a:blip r:embed="rId5" cstate="print"/>
          <a:srcRect l="15625" t="14027" r="25937" b="15306"/>
          <a:stretch>
            <a:fillRect/>
          </a:stretch>
        </p:blipFill>
        <p:spPr>
          <a:xfrm>
            <a:off x="142844" y="1071546"/>
            <a:ext cx="2357454" cy="1857388"/>
          </a:xfrm>
          <a:prstGeom prst="rect">
            <a:avLst/>
          </a:prstGeom>
        </p:spPr>
      </p:pic>
      <p:pic>
        <p:nvPicPr>
          <p:cNvPr id="15" name="Рисунок 14" descr="Районный Слет СНТ 1998.jpg"/>
          <p:cNvPicPr>
            <a:picLocks noChangeAspect="1"/>
          </p:cNvPicPr>
          <p:nvPr/>
        </p:nvPicPr>
        <p:blipFill>
          <a:blip r:embed="rId6" cstate="print"/>
          <a:srcRect l="13125" t="-899" r="15781" b="21832"/>
          <a:stretch>
            <a:fillRect/>
          </a:stretch>
        </p:blipFill>
        <p:spPr>
          <a:xfrm>
            <a:off x="6736348" y="1357298"/>
            <a:ext cx="2336246" cy="1643074"/>
          </a:xfrm>
          <a:prstGeom prst="rect">
            <a:avLst/>
          </a:prstGeom>
        </p:spPr>
      </p:pic>
      <p:pic>
        <p:nvPicPr>
          <p:cNvPr id="16" name="Рисунок 15" descr="B9ZH9jUapwI.jpg"/>
          <p:cNvPicPr>
            <a:picLocks noChangeAspect="1"/>
          </p:cNvPicPr>
          <p:nvPr/>
        </p:nvPicPr>
        <p:blipFill>
          <a:blip r:embed="rId7" cstate="print"/>
          <a:srcRect t="25000"/>
          <a:stretch>
            <a:fillRect/>
          </a:stretch>
        </p:blipFill>
        <p:spPr>
          <a:xfrm>
            <a:off x="6715140" y="3071810"/>
            <a:ext cx="2357454" cy="1436577"/>
          </a:xfrm>
          <a:prstGeom prst="rect">
            <a:avLst/>
          </a:prstGeom>
        </p:spPr>
      </p:pic>
      <p:pic>
        <p:nvPicPr>
          <p:cNvPr id="17" name="Рисунок 16" descr="ббб 093.jpg"/>
          <p:cNvPicPr>
            <a:picLocks noChangeAspect="1"/>
          </p:cNvPicPr>
          <p:nvPr/>
        </p:nvPicPr>
        <p:blipFill>
          <a:blip r:embed="rId8" cstate="print"/>
          <a:srcRect l="25781" t="34375" r="14842" b="8333"/>
          <a:stretch>
            <a:fillRect/>
          </a:stretch>
        </p:blipFill>
        <p:spPr>
          <a:xfrm>
            <a:off x="6429388" y="4714884"/>
            <a:ext cx="2665286" cy="192882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71438" y="139463"/>
            <a:ext cx="9072562" cy="646331"/>
            <a:chOff x="71406" y="71414"/>
            <a:chExt cx="8929750" cy="646331"/>
          </a:xfrm>
        </p:grpSpPr>
        <p:sp>
          <p:nvSpPr>
            <p:cNvPr id="9" name="Прямоугольник 8"/>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Новый бренд СНТ</a:t>
              </a:r>
              <a:endParaRPr lang="ru-RU" sz="2800" dirty="0"/>
            </a:p>
          </p:txBody>
        </p:sp>
        <p:sp>
          <p:nvSpPr>
            <p:cNvPr id="10" name="Прямоугольник 9"/>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052" name="Rectangle 4"/>
          <p:cNvSpPr>
            <a:spLocks noChangeArrowheads="1"/>
          </p:cNvSpPr>
          <p:nvPr/>
        </p:nvSpPr>
        <p:spPr bwMode="auto">
          <a:xfrm>
            <a:off x="2643174" y="714356"/>
            <a:ext cx="4286248"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j-lt"/>
                <a:ea typeface="SimSun" pitchFamily="2" charset="-122"/>
                <a:cs typeface="Times New Roman" pitchFamily="18" charset="0"/>
              </a:rPr>
              <a:t>В сентябре 2015 г. стартовал Республиканский конкурс на лучшую разработку нового бренда республиканского союза детских организаций «Союз наследников Татарстана»</a:t>
            </a:r>
            <a:endParaRPr kumimoji="0" lang="ru-RU" sz="1200" b="0" i="0" u="none" strike="noStrike" cap="none" normalizeH="0" baseline="0" dirty="0" smtClean="0">
              <a:ln>
                <a:noFill/>
              </a:ln>
              <a:solidFill>
                <a:schemeClr val="tx1"/>
              </a:solidFill>
              <a:effectLst/>
              <a:latin typeface="+mj-lt"/>
              <a:cs typeface="Arial"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mj-lt"/>
                <a:ea typeface="Calibri" pitchFamily="34" charset="0"/>
                <a:cs typeface="Times New Roman" pitchFamily="18" charset="0"/>
              </a:rPr>
              <a:t>ЦЕЛЬ КОНКУРСА</a:t>
            </a:r>
            <a:endParaRPr kumimoji="0" lang="ru-RU" sz="1200" b="0" i="0" u="none" strike="noStrike" cap="none" normalizeH="0" baseline="0" dirty="0" smtClean="0">
              <a:ln>
                <a:noFill/>
              </a:ln>
              <a:solidFill>
                <a:schemeClr val="tx1"/>
              </a:solidFill>
              <a:effectLst/>
              <a:latin typeface="+mj-lt"/>
              <a:cs typeface="Arial"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j-lt"/>
                <a:ea typeface="Calibri" pitchFamily="34" charset="0"/>
                <a:cs typeface="Times New Roman" pitchFamily="18" charset="0"/>
              </a:rPr>
              <a:t>Конкурс приурочен к 25-летию республиканской общественной организации «Союз наследников Татарстана» и направлен на привлечение внимания учащихся и общественности к вопросам развития детского общественного движения Республики Татарстан и формирование единого красочного образа – бренда республиканского союза детских организаций «Союз наследников Татарстана». </a:t>
            </a:r>
            <a:endParaRPr kumimoji="0" lang="ru-RU" sz="1200" b="0" i="0" u="none" strike="noStrike" cap="none" normalizeH="0" baseline="0" dirty="0" smtClean="0">
              <a:ln>
                <a:noFill/>
              </a:ln>
              <a:solidFill>
                <a:schemeClr val="tx1"/>
              </a:solidFill>
              <a:effectLst/>
              <a:latin typeface="+mj-lt"/>
              <a:cs typeface="Arial"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mj-lt"/>
                <a:ea typeface="Calibri" pitchFamily="34" charset="0"/>
                <a:cs typeface="Times New Roman" pitchFamily="18" charset="0"/>
              </a:rPr>
              <a:t>ЗАДАЧИ КОНКУРСА</a:t>
            </a:r>
            <a:endParaRPr kumimoji="0" lang="ru-RU" sz="1200" b="0" i="0" u="none" strike="noStrike" cap="none" normalizeH="0" baseline="0" dirty="0" smtClean="0">
              <a:ln>
                <a:noFill/>
              </a:ln>
              <a:solidFill>
                <a:schemeClr val="tx1"/>
              </a:solidFill>
              <a:effectLst/>
              <a:latin typeface="+mj-lt"/>
              <a:cs typeface="Arial"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j-lt"/>
                <a:ea typeface="Calibri" pitchFamily="34" charset="0"/>
                <a:cs typeface="Times New Roman" pitchFamily="18" charset="0"/>
              </a:rPr>
              <a:t>    - воспитание патриотизма и гражданственности учащихся, создание условий для реализации идейного потенциала и творческих способностей детей;</a:t>
            </a:r>
            <a:endParaRPr kumimoji="0" lang="ru-RU" sz="1200" b="0" i="0" u="none" strike="noStrike" cap="none" normalizeH="0" baseline="0" dirty="0" smtClean="0">
              <a:ln>
                <a:noFill/>
              </a:ln>
              <a:solidFill>
                <a:schemeClr val="tx1"/>
              </a:solidFill>
              <a:effectLst/>
              <a:latin typeface="+mj-lt"/>
              <a:cs typeface="Arial" pitchFamily="34" charset="0"/>
            </a:endParaRPr>
          </a:p>
          <a:p>
            <a:pPr algn="just"/>
            <a:r>
              <a:rPr kumimoji="0" lang="ru-RU" sz="1200" b="0" i="0" u="none" strike="noStrike" cap="none" normalizeH="0" baseline="0" dirty="0" smtClean="0">
                <a:ln>
                  <a:noFill/>
                </a:ln>
                <a:solidFill>
                  <a:schemeClr val="tx1"/>
                </a:solidFill>
                <a:effectLst/>
                <a:latin typeface="+mj-lt"/>
                <a:ea typeface="Calibri" pitchFamily="34" charset="0"/>
                <a:cs typeface="Times New Roman" pitchFamily="18" charset="0"/>
              </a:rPr>
              <a:t>    -  приобщение учащихся  к повышению имиджа и разработке фирменного стиля Союза наследников Татарстана.</a:t>
            </a:r>
            <a:r>
              <a:rPr lang="ru-RU" sz="1200" b="1" dirty="0" smtClean="0">
                <a:latin typeface="+mj-lt"/>
              </a:rPr>
              <a:t> КОНКУРС ПРОВОДИЛСЯ ПО СЛЕДУЮЩИМ НОМИНАЦИЯМ:</a:t>
            </a:r>
            <a:endParaRPr lang="ru-RU" sz="1200" dirty="0" smtClean="0">
              <a:latin typeface="+mj-lt"/>
            </a:endParaRPr>
          </a:p>
          <a:p>
            <a:pPr algn="just"/>
            <a:r>
              <a:rPr lang="ru-RU" sz="1200" dirty="0" smtClean="0">
                <a:latin typeface="+mj-lt"/>
              </a:rPr>
              <a:t>- эмблема республиканского союза детских организаций «Союз наследников Татарстана»; </a:t>
            </a:r>
          </a:p>
          <a:p>
            <a:pPr algn="just"/>
            <a:r>
              <a:rPr lang="ru-RU" sz="1200" dirty="0" smtClean="0">
                <a:latin typeface="+mj-lt"/>
              </a:rPr>
              <a:t>- девиз республиканского союза детских организаций «Союз наследников Татарстана»;</a:t>
            </a:r>
          </a:p>
          <a:p>
            <a:pPr algn="just"/>
            <a:r>
              <a:rPr lang="ru-RU" sz="1200" dirty="0" smtClean="0">
                <a:latin typeface="+mj-lt"/>
              </a:rPr>
              <a:t>- гимн республиканского союза детских организаций «Союз наследников Татарстана»;</a:t>
            </a:r>
          </a:p>
          <a:p>
            <a:pPr algn="just"/>
            <a:r>
              <a:rPr lang="ru-RU" sz="1200" dirty="0" smtClean="0">
                <a:latin typeface="+mj-lt"/>
              </a:rPr>
              <a:t> - флаг республиканского союза детских организаций «Союз наследников Татарстана»;</a:t>
            </a:r>
          </a:p>
          <a:p>
            <a:pPr algn="just">
              <a:buFontTx/>
              <a:buChar char="-"/>
            </a:pPr>
            <a:r>
              <a:rPr lang="ru-RU" sz="1200" dirty="0" smtClean="0">
                <a:latin typeface="+mj-lt"/>
              </a:rPr>
              <a:t>отличительная атрибутика (галстук, нашивка, значок, форма, свой вариант) республиканского союза детских организаций «Союз наследников Татарстана».</a:t>
            </a:r>
          </a:p>
          <a:p>
            <a:pPr algn="just"/>
            <a:r>
              <a:rPr lang="ru-RU" sz="1200" dirty="0" smtClean="0">
                <a:latin typeface="+mj-lt"/>
              </a:rPr>
              <a:t>Было рассмотрено  более 300-х  работ из 42 муниципальных районов республики. </a:t>
            </a:r>
          </a:p>
          <a:p>
            <a:pPr marL="0" marR="0" lvl="0" indent="22860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Рисунок 11" descr="117 Авиастрой Казань.jpg"/>
          <p:cNvPicPr>
            <a:picLocks noChangeAspect="1"/>
          </p:cNvPicPr>
          <p:nvPr/>
        </p:nvPicPr>
        <p:blipFill>
          <a:blip r:embed="rId2" cstate="print"/>
          <a:srcRect l="2577"/>
          <a:stretch>
            <a:fillRect/>
          </a:stretch>
        </p:blipFill>
        <p:spPr>
          <a:xfrm>
            <a:off x="104316" y="1857364"/>
            <a:ext cx="1181536" cy="1071570"/>
          </a:xfrm>
          <a:prstGeom prst="ellipse">
            <a:avLst/>
          </a:prstGeom>
        </p:spPr>
      </p:pic>
      <p:pic>
        <p:nvPicPr>
          <p:cNvPr id="13" name="Рисунок 12" descr="Ахмадеева эмблема 11 елабуга.JPG"/>
          <p:cNvPicPr>
            <a:picLocks noChangeAspect="1"/>
          </p:cNvPicPr>
          <p:nvPr/>
        </p:nvPicPr>
        <p:blipFill>
          <a:blip r:embed="rId3" cstate="print"/>
          <a:srcRect r="1580" b="4725"/>
          <a:stretch>
            <a:fillRect/>
          </a:stretch>
        </p:blipFill>
        <p:spPr>
          <a:xfrm rot="1500174">
            <a:off x="7784903" y="3250915"/>
            <a:ext cx="1402491" cy="978483"/>
          </a:xfrm>
          <a:prstGeom prst="ellipse">
            <a:avLst/>
          </a:prstGeom>
        </p:spPr>
      </p:pic>
      <p:pic>
        <p:nvPicPr>
          <p:cNvPr id="14" name="Рисунок 13" descr="Большеполянской сош Алексеевского эмблема.JPG"/>
          <p:cNvPicPr>
            <a:picLocks noChangeAspect="1"/>
          </p:cNvPicPr>
          <p:nvPr/>
        </p:nvPicPr>
        <p:blipFill>
          <a:blip r:embed="rId4" cstate="print"/>
          <a:srcRect l="16667" t="10417" r="16666" b="40625"/>
          <a:stretch>
            <a:fillRect/>
          </a:stretch>
        </p:blipFill>
        <p:spPr>
          <a:xfrm>
            <a:off x="7358082" y="4129705"/>
            <a:ext cx="1108334" cy="1085245"/>
          </a:xfrm>
          <a:prstGeom prst="ellipse">
            <a:avLst/>
          </a:prstGeom>
        </p:spPr>
      </p:pic>
      <p:pic>
        <p:nvPicPr>
          <p:cNvPr id="15" name="Рисунок 14" descr="ВерхнеуслонскийТатарско-Бурнашевская СОШ.JPG"/>
          <p:cNvPicPr>
            <a:picLocks noChangeAspect="1"/>
          </p:cNvPicPr>
          <p:nvPr/>
        </p:nvPicPr>
        <p:blipFill>
          <a:blip r:embed="rId5" cstate="print"/>
          <a:srcRect l="10316" r="12315"/>
          <a:stretch>
            <a:fillRect/>
          </a:stretch>
        </p:blipFill>
        <p:spPr>
          <a:xfrm>
            <a:off x="71438" y="3035402"/>
            <a:ext cx="1142976" cy="1107978"/>
          </a:xfrm>
          <a:prstGeom prst="ellipse">
            <a:avLst/>
          </a:prstGeom>
        </p:spPr>
      </p:pic>
      <p:pic>
        <p:nvPicPr>
          <p:cNvPr id="16" name="Рисунок 15" descr="ЕлабугаТатарская Гимназия №1.jpg"/>
          <p:cNvPicPr>
            <a:picLocks noChangeAspect="1"/>
          </p:cNvPicPr>
          <p:nvPr/>
        </p:nvPicPr>
        <p:blipFill>
          <a:blip r:embed="rId6" cstate="print"/>
          <a:srcRect t="10417" b="8333"/>
          <a:stretch>
            <a:fillRect/>
          </a:stretch>
        </p:blipFill>
        <p:spPr>
          <a:xfrm>
            <a:off x="1500166" y="1857364"/>
            <a:ext cx="1071570" cy="1117656"/>
          </a:xfrm>
          <a:prstGeom prst="ellipse">
            <a:avLst/>
          </a:prstGeom>
          <a:ln>
            <a:solidFill>
              <a:srgbClr val="0070C0"/>
            </a:solidFill>
          </a:ln>
        </p:spPr>
      </p:pic>
      <p:pic>
        <p:nvPicPr>
          <p:cNvPr id="17" name="Рисунок 16" descr="левашово , Алексеевский,эмблема.JPG"/>
          <p:cNvPicPr>
            <a:picLocks noChangeAspect="1"/>
          </p:cNvPicPr>
          <p:nvPr/>
        </p:nvPicPr>
        <p:blipFill>
          <a:blip r:embed="rId7" cstate="print"/>
          <a:srcRect t="3647" r="-2408" b="3644"/>
          <a:stretch>
            <a:fillRect/>
          </a:stretch>
        </p:blipFill>
        <p:spPr>
          <a:xfrm>
            <a:off x="8057553" y="2071678"/>
            <a:ext cx="1086447" cy="999642"/>
          </a:xfrm>
          <a:prstGeom prst="ellipse">
            <a:avLst/>
          </a:prstGeom>
        </p:spPr>
      </p:pic>
      <p:pic>
        <p:nvPicPr>
          <p:cNvPr id="18" name="Рисунок 17" descr="Нижнекамск ГСС 1.JPG"/>
          <p:cNvPicPr>
            <a:picLocks noChangeAspect="1"/>
          </p:cNvPicPr>
          <p:nvPr/>
        </p:nvPicPr>
        <p:blipFill>
          <a:blip r:embed="rId8" cstate="print"/>
          <a:srcRect l="4724" t="3543" r="3608" b="52707"/>
          <a:stretch>
            <a:fillRect/>
          </a:stretch>
        </p:blipFill>
        <p:spPr>
          <a:xfrm>
            <a:off x="-32" y="714356"/>
            <a:ext cx="1571636" cy="1071570"/>
          </a:xfrm>
          <a:prstGeom prst="ellipse">
            <a:avLst/>
          </a:prstGeom>
        </p:spPr>
      </p:pic>
      <p:pic>
        <p:nvPicPr>
          <p:cNvPr id="19" name="Рисунок 18" descr="нурлат эмблема Глушкина Виктория.jpg"/>
          <p:cNvPicPr>
            <a:picLocks noChangeAspect="1"/>
          </p:cNvPicPr>
          <p:nvPr/>
        </p:nvPicPr>
        <p:blipFill>
          <a:blip r:embed="rId9" cstate="print"/>
          <a:srcRect l="478" t="1042" r="2073" b="1041"/>
          <a:stretch>
            <a:fillRect/>
          </a:stretch>
        </p:blipFill>
        <p:spPr>
          <a:xfrm>
            <a:off x="6929454" y="2008272"/>
            <a:ext cx="1071570" cy="1071570"/>
          </a:xfrm>
          <a:prstGeom prst="ellipse">
            <a:avLst/>
          </a:prstGeom>
        </p:spPr>
      </p:pic>
      <p:pic>
        <p:nvPicPr>
          <p:cNvPr id="20" name="Рисунок 19" descr="СОШ с. Большой Кукмор» Кукморского.jpg"/>
          <p:cNvPicPr>
            <a:picLocks noChangeAspect="1"/>
          </p:cNvPicPr>
          <p:nvPr/>
        </p:nvPicPr>
        <p:blipFill>
          <a:blip r:embed="rId10" cstate="print"/>
          <a:stretch>
            <a:fillRect/>
          </a:stretch>
        </p:blipFill>
        <p:spPr>
          <a:xfrm>
            <a:off x="6929454" y="928670"/>
            <a:ext cx="993683" cy="992870"/>
          </a:xfrm>
          <a:prstGeom prst="ellipse">
            <a:avLst/>
          </a:prstGeom>
          <a:ln>
            <a:solidFill>
              <a:srgbClr val="FF0000"/>
            </a:solidFill>
          </a:ln>
        </p:spPr>
      </p:pic>
      <p:pic>
        <p:nvPicPr>
          <p:cNvPr id="21" name="Рисунок 20" descr="Утяшкинская ООШ Новошешминского эмблема.jpg"/>
          <p:cNvPicPr>
            <a:picLocks noChangeAspect="1"/>
          </p:cNvPicPr>
          <p:nvPr/>
        </p:nvPicPr>
        <p:blipFill>
          <a:blip r:embed="rId11" cstate="print"/>
          <a:srcRect l="2321" t="3888" r="3248" b="6016"/>
          <a:stretch>
            <a:fillRect/>
          </a:stretch>
        </p:blipFill>
        <p:spPr>
          <a:xfrm>
            <a:off x="8001024" y="928670"/>
            <a:ext cx="1065930" cy="1000132"/>
          </a:xfrm>
          <a:prstGeom prst="ellipse">
            <a:avLst/>
          </a:prstGeom>
        </p:spPr>
      </p:pic>
      <p:pic>
        <p:nvPicPr>
          <p:cNvPr id="22" name="Рисунок 21" descr="эмблема Куркульская сош Алексеевский.jpg"/>
          <p:cNvPicPr>
            <a:picLocks noChangeAspect="1"/>
          </p:cNvPicPr>
          <p:nvPr/>
        </p:nvPicPr>
        <p:blipFill>
          <a:blip r:embed="rId12" cstate="print"/>
          <a:srcRect l="963" t="-1564" r="-211" b="189"/>
          <a:stretch>
            <a:fillRect/>
          </a:stretch>
        </p:blipFill>
        <p:spPr>
          <a:xfrm flipH="1">
            <a:off x="1428727" y="4286256"/>
            <a:ext cx="1123301" cy="857256"/>
          </a:xfrm>
          <a:prstGeom prst="rect">
            <a:avLst/>
          </a:prstGeom>
        </p:spPr>
      </p:pic>
      <p:pic>
        <p:nvPicPr>
          <p:cNvPr id="23" name="Рисунок 22" descr="Эмблема Сош 7 Альметевский.jpg"/>
          <p:cNvPicPr>
            <a:picLocks noChangeAspect="1"/>
          </p:cNvPicPr>
          <p:nvPr/>
        </p:nvPicPr>
        <p:blipFill>
          <a:blip r:embed="rId13" cstate="print"/>
          <a:srcRect l="2968" t="31541" r="56977" b="16579"/>
          <a:stretch>
            <a:fillRect/>
          </a:stretch>
        </p:blipFill>
        <p:spPr>
          <a:xfrm>
            <a:off x="6923151" y="3214684"/>
            <a:ext cx="1006435" cy="977681"/>
          </a:xfrm>
          <a:prstGeom prst="ellipse">
            <a:avLst/>
          </a:prstGeom>
          <a:ln>
            <a:solidFill>
              <a:srgbClr val="FF0000"/>
            </a:solidFill>
          </a:ln>
        </p:spPr>
      </p:pic>
      <p:pic>
        <p:nvPicPr>
          <p:cNvPr id="47" name="Рисунок 46" descr="Значок Юный следопыт МБОУ СОШ №9 город Бугульма.jpg"/>
          <p:cNvPicPr>
            <a:picLocks noChangeAspect="1"/>
          </p:cNvPicPr>
          <p:nvPr/>
        </p:nvPicPr>
        <p:blipFill>
          <a:blip r:embed="rId14" cstate="print"/>
          <a:srcRect l="13301" t="9000" r="7237" b="22248"/>
          <a:stretch>
            <a:fillRect/>
          </a:stretch>
        </p:blipFill>
        <p:spPr>
          <a:xfrm>
            <a:off x="7715272" y="5112896"/>
            <a:ext cx="1285884" cy="1530814"/>
          </a:xfrm>
          <a:prstGeom prst="ellipse">
            <a:avLst/>
          </a:prstGeom>
        </p:spPr>
      </p:pic>
      <p:pic>
        <p:nvPicPr>
          <p:cNvPr id="48" name="Рисунок 47" descr="Нурлат- Значок СНТ - РСДОО Новое поколение.jpg"/>
          <p:cNvPicPr>
            <a:picLocks noChangeAspect="1"/>
          </p:cNvPicPr>
          <p:nvPr/>
        </p:nvPicPr>
        <p:blipFill>
          <a:blip r:embed="rId15" cstate="print"/>
          <a:srcRect l="20695" t="-105" r="18194" b="2187"/>
          <a:stretch>
            <a:fillRect/>
          </a:stretch>
        </p:blipFill>
        <p:spPr>
          <a:xfrm>
            <a:off x="7000892" y="5195492"/>
            <a:ext cx="677892" cy="1448218"/>
          </a:xfrm>
          <a:prstGeom prst="rect">
            <a:avLst/>
          </a:prstGeom>
        </p:spPr>
      </p:pic>
      <p:pic>
        <p:nvPicPr>
          <p:cNvPr id="49" name="Рисунок 48" descr="СОШ с. Большой Кукмор» Кукморского.jpg"/>
          <p:cNvPicPr>
            <a:picLocks noChangeAspect="1"/>
          </p:cNvPicPr>
          <p:nvPr/>
        </p:nvPicPr>
        <p:blipFill>
          <a:blip r:embed="rId16" cstate="print"/>
          <a:srcRect l="16025" t="2525" r="17599" b="2974"/>
          <a:stretch>
            <a:fillRect/>
          </a:stretch>
        </p:blipFill>
        <p:spPr>
          <a:xfrm>
            <a:off x="0" y="5214950"/>
            <a:ext cx="1000132" cy="1423917"/>
          </a:xfrm>
          <a:prstGeom prst="rect">
            <a:avLst/>
          </a:prstGeom>
        </p:spPr>
      </p:pic>
      <p:pic>
        <p:nvPicPr>
          <p:cNvPr id="50" name="Рисунок 49" descr="Бугульма , СОШ 11.jpg"/>
          <p:cNvPicPr>
            <a:picLocks noChangeAspect="1"/>
          </p:cNvPicPr>
          <p:nvPr/>
        </p:nvPicPr>
        <p:blipFill>
          <a:blip r:embed="rId17" cstate="print"/>
          <a:srcRect l="2724" t="10416" r="4157" b="20833"/>
          <a:stretch>
            <a:fillRect/>
          </a:stretch>
        </p:blipFill>
        <p:spPr>
          <a:xfrm>
            <a:off x="1643042" y="785794"/>
            <a:ext cx="984978" cy="1000132"/>
          </a:xfrm>
          <a:prstGeom prst="ellipse">
            <a:avLst/>
          </a:prstGeom>
          <a:ln>
            <a:solidFill>
              <a:srgbClr val="0070C0"/>
            </a:solidFill>
          </a:ln>
        </p:spPr>
      </p:pic>
      <p:pic>
        <p:nvPicPr>
          <p:cNvPr id="51" name="Рисунок 50" descr="АксубаевскаяСОш №2.jpg"/>
          <p:cNvPicPr>
            <a:picLocks noChangeAspect="1"/>
          </p:cNvPicPr>
          <p:nvPr/>
        </p:nvPicPr>
        <p:blipFill>
          <a:blip r:embed="rId18" cstate="print"/>
          <a:stretch>
            <a:fillRect/>
          </a:stretch>
        </p:blipFill>
        <p:spPr>
          <a:xfrm>
            <a:off x="1142976" y="5786454"/>
            <a:ext cx="1361892" cy="928694"/>
          </a:xfrm>
          <a:prstGeom prst="rect">
            <a:avLst/>
          </a:prstGeom>
        </p:spPr>
      </p:pic>
      <p:pic>
        <p:nvPicPr>
          <p:cNvPr id="52" name="Рисунок 51" descr="флаг. Арск. Учили.jpg"/>
          <p:cNvPicPr>
            <a:picLocks noChangeAspect="1"/>
          </p:cNvPicPr>
          <p:nvPr/>
        </p:nvPicPr>
        <p:blipFill>
          <a:blip r:embed="rId19" cstate="print"/>
          <a:stretch>
            <a:fillRect/>
          </a:stretch>
        </p:blipFill>
        <p:spPr>
          <a:xfrm>
            <a:off x="41865" y="4261966"/>
            <a:ext cx="1315425" cy="881546"/>
          </a:xfrm>
          <a:prstGeom prst="rect">
            <a:avLst/>
          </a:prstGeom>
        </p:spPr>
      </p:pic>
      <p:pic>
        <p:nvPicPr>
          <p:cNvPr id="53" name="Рисунок 52" descr="дрожжановский, Матаки.jpg"/>
          <p:cNvPicPr>
            <a:picLocks noChangeAspect="1"/>
          </p:cNvPicPr>
          <p:nvPr/>
        </p:nvPicPr>
        <p:blipFill>
          <a:blip r:embed="rId20" cstate="print"/>
          <a:srcRect l="22222" t="40625" r="11111" b="28125"/>
          <a:stretch>
            <a:fillRect/>
          </a:stretch>
        </p:blipFill>
        <p:spPr>
          <a:xfrm>
            <a:off x="1643042" y="5214950"/>
            <a:ext cx="828682" cy="517927"/>
          </a:xfrm>
          <a:prstGeom prst="rect">
            <a:avLst/>
          </a:prstGeom>
        </p:spPr>
      </p:pic>
      <p:pic>
        <p:nvPicPr>
          <p:cNvPr id="54" name="Рисунок 53" descr="Эмблема.jpg"/>
          <p:cNvPicPr>
            <a:picLocks noChangeAspect="1"/>
          </p:cNvPicPr>
          <p:nvPr/>
        </p:nvPicPr>
        <p:blipFill>
          <a:blip r:embed="rId21" cstate="print"/>
          <a:srcRect l="2724" t="11459" r="11319" b="24999"/>
          <a:stretch>
            <a:fillRect/>
          </a:stretch>
        </p:blipFill>
        <p:spPr>
          <a:xfrm>
            <a:off x="1428728" y="3071810"/>
            <a:ext cx="1123025" cy="1141742"/>
          </a:xfrm>
          <a:prstGeom prst="ellipse">
            <a:avLst/>
          </a:prstGeom>
          <a:ln>
            <a:solidFill>
              <a:srgbClr val="0070C0"/>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1470" y="71414"/>
            <a:ext cx="9072562" cy="646331"/>
            <a:chOff x="71406" y="71414"/>
            <a:chExt cx="8929750" cy="646331"/>
          </a:xfrm>
        </p:grpSpPr>
        <p:sp>
          <p:nvSpPr>
            <p:cNvPr id="5" name="Прямоугольник 4"/>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Новый бренд СНТ</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7" name="Рисунок 6" descr="zLFX7XgegsA.jpg"/>
          <p:cNvPicPr>
            <a:picLocks noChangeAspect="1"/>
          </p:cNvPicPr>
          <p:nvPr/>
        </p:nvPicPr>
        <p:blipFill>
          <a:blip r:embed="rId2"/>
          <a:stretch>
            <a:fillRect/>
          </a:stretch>
        </p:blipFill>
        <p:spPr>
          <a:xfrm>
            <a:off x="214282" y="928670"/>
            <a:ext cx="3500462" cy="3500462"/>
          </a:xfrm>
          <a:prstGeom prst="rect">
            <a:avLst/>
          </a:prstGeom>
        </p:spPr>
      </p:pic>
      <p:pic>
        <p:nvPicPr>
          <p:cNvPr id="8" name="Рисунок 7" descr="IMG_1095.JPG"/>
          <p:cNvPicPr>
            <a:picLocks noChangeAspect="1"/>
          </p:cNvPicPr>
          <p:nvPr/>
        </p:nvPicPr>
        <p:blipFill>
          <a:blip r:embed="rId3" cstate="print"/>
          <a:srcRect l="26562" t="16015" r="19531" b="12500"/>
          <a:stretch>
            <a:fillRect/>
          </a:stretch>
        </p:blipFill>
        <p:spPr>
          <a:xfrm>
            <a:off x="71406" y="4786322"/>
            <a:ext cx="2181787" cy="1928826"/>
          </a:xfrm>
          <a:prstGeom prst="rect">
            <a:avLst/>
          </a:prstGeom>
        </p:spPr>
      </p:pic>
      <p:sp>
        <p:nvSpPr>
          <p:cNvPr id="9" name="Прямоугольник 8"/>
          <p:cNvSpPr/>
          <p:nvPr/>
        </p:nvSpPr>
        <p:spPr>
          <a:xfrm>
            <a:off x="3643306" y="743437"/>
            <a:ext cx="5214974" cy="4185761"/>
          </a:xfrm>
          <a:prstGeom prst="rect">
            <a:avLst/>
          </a:prstGeom>
        </p:spPr>
        <p:txBody>
          <a:bodyPr wrap="square">
            <a:spAutoFit/>
          </a:bodyPr>
          <a:lstStyle/>
          <a:p>
            <a:pPr algn="just"/>
            <a:r>
              <a:rPr lang="ru-RU" sz="1200" dirty="0" smtClean="0"/>
              <a:t> На многих эмблемах, которые участвовали в конкурсе  был изображен тюльпан. Председатель жюри конкурса -  дизайнер </a:t>
            </a:r>
            <a:r>
              <a:rPr lang="tt-RU" sz="1200" b="1" dirty="0" smtClean="0"/>
              <a:t>Рустем Абдуллин</a:t>
            </a:r>
            <a:r>
              <a:rPr lang="ru-RU" sz="1200" b="1" dirty="0" smtClean="0"/>
              <a:t> </a:t>
            </a:r>
            <a:r>
              <a:rPr lang="ru-RU" sz="1200" dirty="0" smtClean="0"/>
              <a:t>взял за основу идею цветка и разработал новый логотип</a:t>
            </a:r>
            <a:r>
              <a:rPr lang="ru-RU" sz="1200" b="1" dirty="0" smtClean="0"/>
              <a:t> </a:t>
            </a:r>
            <a:r>
              <a:rPr lang="ru-RU" sz="1200" dirty="0" smtClean="0"/>
              <a:t>республиканского союза детских организаций «Союз наследников Татарстана».</a:t>
            </a:r>
          </a:p>
          <a:p>
            <a:pPr algn="just"/>
            <a:r>
              <a:rPr lang="ru-RU" sz="1200" b="1" dirty="0" smtClean="0"/>
              <a:t> </a:t>
            </a:r>
            <a:r>
              <a:rPr lang="ru-RU" sz="1200" dirty="0" smtClean="0"/>
              <a:t>Тюльпан стал олицетворять стремление к великим достижениям. Цветок венчает герб республики, подтверждая период ее расцвета. В 2013 году тюльпан был выбран символом Летних студенческих игр, которые принимала Казань. Трёхцветный логотип, разработанный на основе силуэта цветка, символизирует новые достижения и устремленность к цели. Цветки тюльпанов жизнерадостные растения, поэтому они широко раскрываются солнцу и прячутся ночью и в пасмурную погоду. Так гласит и легенда, повествующая о бутоне жёлтого тюльпана, в котором было заложено счастье, до которого никто не мог добраться. Причина была в том, что он никак не раскрывался, но однажды к прекрасному цветку подошел маленький мальчик со счастливой улыбкой и тюльпан раскрылся перед ним. </a:t>
            </a:r>
          </a:p>
          <a:p>
            <a:r>
              <a:rPr lang="ru-RU" sz="1200" dirty="0" smtClean="0"/>
              <a:t>Новый логотип был официально представлен делегатам и гостям Республиканского  слета </a:t>
            </a:r>
            <a:r>
              <a:rPr lang="tt-RU" sz="1200" dirty="0" smtClean="0"/>
              <a:t>детских общественных организаций</a:t>
            </a:r>
            <a:r>
              <a:rPr lang="ru-RU" sz="1200" dirty="0" smtClean="0"/>
              <a:t> </a:t>
            </a:r>
            <a:r>
              <a:rPr lang="tt-RU" sz="1200" dirty="0" smtClean="0"/>
              <a:t>и органов ученического самоуправления   образовательных организаций</a:t>
            </a:r>
            <a:r>
              <a:rPr lang="ru-RU" sz="1200" dirty="0" smtClean="0"/>
              <a:t> </a:t>
            </a:r>
            <a:r>
              <a:rPr lang="tt-RU" sz="1200" dirty="0" smtClean="0"/>
              <a:t>Республики Татарстан«Мы вместе»</a:t>
            </a:r>
            <a:r>
              <a:rPr lang="ru-RU" sz="1200" dirty="0" smtClean="0"/>
              <a:t>, посвященного 25 -</a:t>
            </a:r>
            <a:r>
              <a:rPr lang="ru-RU" sz="1200" dirty="0" err="1" smtClean="0"/>
              <a:t>летию</a:t>
            </a:r>
            <a:r>
              <a:rPr lang="ru-RU" sz="1200" dirty="0" smtClean="0"/>
              <a:t> Союза наследников Татарстана.</a:t>
            </a:r>
          </a:p>
          <a:p>
            <a:pPr algn="just"/>
            <a:endParaRPr lang="ru-RU" sz="1400" dirty="0"/>
          </a:p>
        </p:txBody>
      </p:sp>
      <p:pic>
        <p:nvPicPr>
          <p:cNvPr id="11" name="Рисунок 10" descr="IMG_0915.JPG"/>
          <p:cNvPicPr>
            <a:picLocks noChangeAspect="1"/>
          </p:cNvPicPr>
          <p:nvPr/>
        </p:nvPicPr>
        <p:blipFill>
          <a:blip r:embed="rId4" cstate="print"/>
          <a:srcRect l="65547" t="664"/>
          <a:stretch>
            <a:fillRect/>
          </a:stretch>
        </p:blipFill>
        <p:spPr>
          <a:xfrm>
            <a:off x="8001024" y="4786322"/>
            <a:ext cx="1000100" cy="1922357"/>
          </a:xfrm>
          <a:prstGeom prst="rect">
            <a:avLst/>
          </a:prstGeom>
        </p:spPr>
      </p:pic>
      <p:pic>
        <p:nvPicPr>
          <p:cNvPr id="12" name="Рисунок 11" descr="IMG_0903.JPG"/>
          <p:cNvPicPr>
            <a:picLocks noChangeAspect="1"/>
          </p:cNvPicPr>
          <p:nvPr/>
        </p:nvPicPr>
        <p:blipFill>
          <a:blip r:embed="rId5" cstate="print"/>
          <a:srcRect t="24219" r="25000" b="781"/>
          <a:stretch>
            <a:fillRect/>
          </a:stretch>
        </p:blipFill>
        <p:spPr>
          <a:xfrm>
            <a:off x="5000628" y="4786322"/>
            <a:ext cx="2893226" cy="1928826"/>
          </a:xfrm>
          <a:prstGeom prst="rect">
            <a:avLst/>
          </a:prstGeom>
        </p:spPr>
      </p:pic>
      <p:pic>
        <p:nvPicPr>
          <p:cNvPr id="13" name="Рисунок 12" descr="пресс волл снт.jpg"/>
          <p:cNvPicPr>
            <a:picLocks noChangeAspect="1"/>
          </p:cNvPicPr>
          <p:nvPr/>
        </p:nvPicPr>
        <p:blipFill>
          <a:blip r:embed="rId6"/>
          <a:srcRect l="25654" t="6884" r="22656" b="24101"/>
          <a:stretch>
            <a:fillRect/>
          </a:stretch>
        </p:blipFill>
        <p:spPr>
          <a:xfrm>
            <a:off x="2357422" y="4786322"/>
            <a:ext cx="2571768" cy="192882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1470" y="71414"/>
            <a:ext cx="9072562" cy="646331"/>
            <a:chOff x="71406" y="71414"/>
            <a:chExt cx="8929750" cy="646331"/>
          </a:xfrm>
        </p:grpSpPr>
        <p:sp>
          <p:nvSpPr>
            <p:cNvPr id="5" name="Прямоугольник 4"/>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Новый бренд СНТ</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9697" name="Rectangle 1"/>
          <p:cNvSpPr>
            <a:spLocks noChangeArrowheads="1"/>
          </p:cNvSpPr>
          <p:nvPr/>
        </p:nvSpPr>
        <p:spPr bwMode="auto">
          <a:xfrm>
            <a:off x="214282" y="533216"/>
            <a:ext cx="3714744" cy="6355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Гимн СНТ</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Музыка:  Тагирова Л.Р.Слова: ДОО «Волна» МБОУ</a:t>
            </a:r>
            <a:r>
              <a:rPr kumimoji="0" lang="ru-RU" sz="1000" b="1" i="0" u="none" strike="noStrike" cap="none" normalizeH="0" dirty="0" smtClean="0">
                <a:ln>
                  <a:noFill/>
                </a:ln>
                <a:solidFill>
                  <a:srgbClr val="FF0000"/>
                </a:solidFill>
                <a:effectLst/>
                <a:latin typeface="Calibri" pitchFamily="34" charset="0"/>
                <a:ea typeface="Times New Roman" pitchFamily="18" charset="0"/>
                <a:cs typeface="Times New Roman" pitchFamily="18" charset="0"/>
              </a:rPr>
              <a:t> </a:t>
            </a:r>
            <a:r>
              <a:rPr kumimoji="0" lang="ru-RU" sz="10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«Шеморданский лицей» </a:t>
            </a:r>
            <a:r>
              <a:rPr kumimoji="0" lang="ru-RU" sz="10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Сабинского</a:t>
            </a:r>
            <a:r>
              <a:rPr kumimoji="0" lang="ru-RU" sz="10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МР РТ, Попова Анна</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Татарстанга</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дан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җырын җырлыйк</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Хөрмәткә </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лаек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туган</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җиребез</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Иминлек</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тынычлык</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хакына</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Һәр уебыз</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һәр колган</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эшебез</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Яңа үрләр, җиңүләр көтә, </a:t>
            </a:r>
            <a:b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Буыннар</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быунга</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алмаша</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Һәр максатка</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ирешеп</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булыр</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Без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бердәм</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без</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бергә булганда</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Припев:</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Сакларбыз</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мирас</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итеп</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туган</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җирне, </a:t>
            </a:r>
            <a:b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Чәчәк атып</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яшәсен мәңге.</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Син</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дә кушыл</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дустым</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әйдә тизрәк безгә</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r>
            <a:b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Бергә булганда</a:t>
            </a: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без бит </a:t>
            </a:r>
            <a:r>
              <a:rPr kumimoji="0" lang="ru-RU" sz="12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көчле</a:t>
            </a:r>
            <a:endPar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Очень  любим родной Татарстан!</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Стать достойным его гражданином</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Мы стремимся всегда и готовы служить</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Малой Родине и всей России.</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Мы традиции свято храним,</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Выполняем Союза законы.</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Мы гордимся наследием нашей страны,</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Мы – наследники, нас миллионы!</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Припев:</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Наследник -  надежный и верный твой друг.</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Никого он не бросит в беде.</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Честь свою бережет и природу вокруг</a:t>
            </a:r>
            <a:endParaRPr kumimoji="0" lang="ru-RU" sz="12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Справедлив и отважен во всем и везде!</a:t>
            </a:r>
            <a:endParaRPr kumimoji="0" lang="ru-RU" sz="1800" b="1" i="0" u="none" strike="noStrike" cap="none" normalizeH="0" baseline="0" dirty="0" smtClean="0">
              <a:ln>
                <a:noFill/>
              </a:ln>
              <a:solidFill>
                <a:srgbClr val="FF0000"/>
              </a:solidFill>
              <a:effectLst/>
              <a:latin typeface="Arial" pitchFamily="34" charset="0"/>
              <a:cs typeface="Arial" pitchFamily="34" charset="0"/>
            </a:endParaRPr>
          </a:p>
        </p:txBody>
      </p:sp>
      <p:sp>
        <p:nvSpPr>
          <p:cNvPr id="29698" name="Rectangle 2"/>
          <p:cNvSpPr>
            <a:spLocks noChangeArrowheads="1"/>
          </p:cNvSpPr>
          <p:nvPr/>
        </p:nvSpPr>
        <p:spPr bwMode="auto">
          <a:xfrm>
            <a:off x="3571868" y="714356"/>
            <a:ext cx="5429288"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ea typeface="Times New Roman" pitchFamily="18" charset="0"/>
                <a:cs typeface="Arial" pitchFamily="34" charset="0"/>
              </a:rPr>
              <a:t>В номинации «Гимн СНТ» победителем стала Детская общественная организация «Волна» МБОУ «Шеморданский лицей» </a:t>
            </a:r>
            <a:r>
              <a:rPr kumimoji="0" lang="ru-RU" sz="1200" b="0" i="0" u="none" strike="noStrike" cap="none" normalizeH="0" baseline="0" dirty="0" err="1" smtClean="0">
                <a:ln>
                  <a:noFill/>
                </a:ln>
                <a:solidFill>
                  <a:schemeClr val="tx1"/>
                </a:solidFill>
                <a:effectLst/>
                <a:ea typeface="Times New Roman" pitchFamily="18" charset="0"/>
                <a:cs typeface="Arial" pitchFamily="34" charset="0"/>
              </a:rPr>
              <a:t>Сабинский</a:t>
            </a:r>
            <a:r>
              <a:rPr kumimoji="0" lang="ru-RU" sz="1200" b="0" i="0" u="none" strike="noStrike" cap="none" normalizeH="0" baseline="0" dirty="0" smtClean="0">
                <a:ln>
                  <a:noFill/>
                </a:ln>
                <a:solidFill>
                  <a:schemeClr val="tx1"/>
                </a:solidFill>
                <a:effectLst/>
                <a:ea typeface="Times New Roman" pitchFamily="18" charset="0"/>
                <a:cs typeface="Arial" pitchFamily="34" charset="0"/>
              </a:rPr>
              <a:t> МР РТ</a:t>
            </a:r>
            <a:r>
              <a:rPr lang="tt-RU" sz="1200" dirty="0" smtClean="0">
                <a:ea typeface="Times New Roman" pitchFamily="18" charset="0"/>
                <a:cs typeface="Arial" pitchFamily="34" charset="0"/>
              </a:rPr>
              <a:t>.</a:t>
            </a:r>
          </a:p>
          <a:p>
            <a:pPr lvl="0" algn="just" fontAlgn="base">
              <a:spcBef>
                <a:spcPct val="0"/>
              </a:spcBef>
              <a:spcAft>
                <a:spcPct val="0"/>
              </a:spcAft>
            </a:pPr>
            <a:r>
              <a:rPr kumimoji="0" lang="ru-RU" sz="1200" b="0" i="0" u="none" strike="noStrike" cap="none" normalizeH="0" baseline="0" dirty="0" smtClean="0">
                <a:ln>
                  <a:noFill/>
                </a:ln>
                <a:solidFill>
                  <a:schemeClr val="tx1"/>
                </a:solidFill>
                <a:effectLst/>
                <a:ea typeface="Times New Roman" pitchFamily="18" charset="0"/>
                <a:cs typeface="Arial" pitchFamily="34" charset="0"/>
              </a:rPr>
              <a:t> Ребята написали замечательные слова, а музыку к ним создал талантливый, популярный композитор-песенник, Член совета композиторов РТ и РФ, лауреат многих международных конкурсов </a:t>
            </a:r>
            <a:r>
              <a:rPr kumimoji="0" lang="ru-RU" sz="1200" b="1" i="0" u="none" strike="noStrike" cap="none" normalizeH="0" baseline="0" dirty="0" smtClean="0">
                <a:ln>
                  <a:noFill/>
                </a:ln>
                <a:solidFill>
                  <a:schemeClr val="tx1"/>
                </a:solidFill>
                <a:effectLst/>
                <a:ea typeface="Times New Roman" pitchFamily="18" charset="0"/>
                <a:cs typeface="Arial" pitchFamily="34" charset="0"/>
              </a:rPr>
              <a:t>Лилия </a:t>
            </a:r>
            <a:r>
              <a:rPr kumimoji="0" lang="ru-RU" sz="1200" b="1" i="0" u="none" strike="noStrike" cap="none" normalizeH="0" baseline="0" dirty="0" err="1" smtClean="0">
                <a:ln>
                  <a:noFill/>
                </a:ln>
                <a:solidFill>
                  <a:schemeClr val="tx1"/>
                </a:solidFill>
                <a:effectLst/>
                <a:ea typeface="Times New Roman" pitchFamily="18" charset="0"/>
                <a:cs typeface="Arial" pitchFamily="34" charset="0"/>
              </a:rPr>
              <a:t>Ромелевна</a:t>
            </a:r>
            <a:r>
              <a:rPr kumimoji="0" lang="ru-RU" sz="1200" b="1" i="0" u="none" strike="noStrike" cap="none" normalizeH="0" baseline="0" dirty="0" smtClean="0">
                <a:ln>
                  <a:noFill/>
                </a:ln>
                <a:solidFill>
                  <a:schemeClr val="tx1"/>
                </a:solidFill>
                <a:effectLst/>
                <a:ea typeface="Times New Roman" pitchFamily="18" charset="0"/>
                <a:cs typeface="Arial" pitchFamily="34" charset="0"/>
              </a:rPr>
              <a:t>  Тагирова. </a:t>
            </a:r>
          </a:p>
          <a:p>
            <a:pPr lvl="0" algn="just" fontAlgn="base">
              <a:spcBef>
                <a:spcPct val="0"/>
              </a:spcBef>
              <a:spcAft>
                <a:spcPct val="0"/>
              </a:spcAft>
            </a:pPr>
            <a:r>
              <a:rPr kumimoji="0" lang="ru-RU" sz="1200" i="0" u="none" strike="noStrike" cap="none" normalizeH="0" baseline="0" dirty="0" smtClean="0">
                <a:ln>
                  <a:noFill/>
                </a:ln>
                <a:solidFill>
                  <a:schemeClr val="tx1"/>
                </a:solidFill>
                <a:effectLst/>
                <a:ea typeface="Times New Roman" pitchFamily="18" charset="0"/>
                <a:cs typeface="Arial" pitchFamily="34" charset="0"/>
              </a:rPr>
              <a:t>Впервые гимн исполнили  </a:t>
            </a:r>
            <a:r>
              <a:rPr lang="ru-RU" sz="1200" dirty="0" smtClean="0"/>
              <a:t>делегатам и гостям Республиканского  слета </a:t>
            </a:r>
            <a:r>
              <a:rPr lang="tt-RU" sz="1200" dirty="0" smtClean="0"/>
              <a:t>детских общественных организаций</a:t>
            </a:r>
            <a:r>
              <a:rPr lang="ru-RU" sz="1200" dirty="0" smtClean="0"/>
              <a:t> </a:t>
            </a:r>
            <a:r>
              <a:rPr lang="tt-RU" sz="1200" dirty="0" smtClean="0"/>
              <a:t>и органов ученического самоуправления   образовательных организаций</a:t>
            </a:r>
            <a:r>
              <a:rPr lang="ru-RU" sz="1200" dirty="0" smtClean="0"/>
              <a:t> </a:t>
            </a:r>
            <a:r>
              <a:rPr lang="tt-RU" sz="1200" dirty="0" smtClean="0"/>
              <a:t>Республики Татарстан «Мы вместе»</a:t>
            </a:r>
            <a:r>
              <a:rPr lang="ru-RU" sz="1200" dirty="0" smtClean="0"/>
              <a:t>, посвященного 25 -</a:t>
            </a:r>
            <a:r>
              <a:rPr lang="ru-RU" sz="1200" dirty="0" err="1" smtClean="0"/>
              <a:t>летию</a:t>
            </a:r>
            <a:r>
              <a:rPr lang="ru-RU" sz="1200" dirty="0" smtClean="0"/>
              <a:t> Союза наследников Татарстана. Вокальный ансамбль «Акварельки», </a:t>
            </a:r>
            <a:r>
              <a:rPr lang="ru-RU" sz="1200" dirty="0" err="1" smtClean="0"/>
              <a:t>рук-ль</a:t>
            </a:r>
            <a:r>
              <a:rPr lang="ru-RU" sz="1200" dirty="0" smtClean="0"/>
              <a:t>: </a:t>
            </a:r>
            <a:r>
              <a:rPr lang="ru-RU" sz="1200" dirty="0" err="1" smtClean="0"/>
              <a:t>Зарипова</a:t>
            </a:r>
            <a:r>
              <a:rPr lang="ru-RU" sz="1200" dirty="0" smtClean="0"/>
              <a:t> Елена Владимировна, МБУДО «Детская музыкальная школа №22 Приволжского района г.Казани».</a:t>
            </a:r>
            <a:endParaRPr kumimoji="0" lang="ru-RU" sz="1200" b="0" i="0" u="none" strike="noStrike" cap="none" normalizeH="0" baseline="0" dirty="0" smtClean="0">
              <a:ln>
                <a:noFill/>
              </a:ln>
              <a:solidFill>
                <a:schemeClr val="tx1"/>
              </a:solidFill>
              <a:effectLst/>
              <a:cs typeface="Arial" pitchFamily="34" charset="0"/>
            </a:endParaRPr>
          </a:p>
        </p:txBody>
      </p:sp>
      <p:pic>
        <p:nvPicPr>
          <p:cNvPr id="11" name="Рисунок 10" descr="IMG_1103.JPG"/>
          <p:cNvPicPr>
            <a:picLocks noChangeAspect="1"/>
          </p:cNvPicPr>
          <p:nvPr/>
        </p:nvPicPr>
        <p:blipFill>
          <a:blip r:embed="rId2" cstate="print"/>
          <a:stretch>
            <a:fillRect/>
          </a:stretch>
        </p:blipFill>
        <p:spPr>
          <a:xfrm>
            <a:off x="3643306" y="2872151"/>
            <a:ext cx="2764101" cy="1842733"/>
          </a:xfrm>
          <a:prstGeom prst="rect">
            <a:avLst/>
          </a:prstGeom>
        </p:spPr>
      </p:pic>
      <p:pic>
        <p:nvPicPr>
          <p:cNvPr id="12" name="Рисунок 11" descr="IMG_1107.JPG"/>
          <p:cNvPicPr>
            <a:picLocks noChangeAspect="1"/>
          </p:cNvPicPr>
          <p:nvPr/>
        </p:nvPicPr>
        <p:blipFill>
          <a:blip r:embed="rId3" cstate="print"/>
          <a:stretch>
            <a:fillRect/>
          </a:stretch>
        </p:blipFill>
        <p:spPr>
          <a:xfrm>
            <a:off x="6429387" y="5006947"/>
            <a:ext cx="2264035" cy="1524011"/>
          </a:xfrm>
          <a:prstGeom prst="rect">
            <a:avLst/>
          </a:prstGeom>
        </p:spPr>
      </p:pic>
      <p:pic>
        <p:nvPicPr>
          <p:cNvPr id="13" name="Рисунок 12" descr="IMG_1097.JPG"/>
          <p:cNvPicPr>
            <a:picLocks noChangeAspect="1"/>
          </p:cNvPicPr>
          <p:nvPr/>
        </p:nvPicPr>
        <p:blipFill>
          <a:blip r:embed="rId4"/>
          <a:stretch>
            <a:fillRect/>
          </a:stretch>
        </p:blipFill>
        <p:spPr>
          <a:xfrm>
            <a:off x="3643306" y="4786322"/>
            <a:ext cx="2709719" cy="1785950"/>
          </a:xfrm>
          <a:prstGeom prst="rect">
            <a:avLst/>
          </a:prstGeom>
        </p:spPr>
      </p:pic>
      <p:pic>
        <p:nvPicPr>
          <p:cNvPr id="9" name="Рисунок 8" descr="IMG_1098.JPG"/>
          <p:cNvPicPr>
            <a:picLocks noChangeAspect="1"/>
          </p:cNvPicPr>
          <p:nvPr/>
        </p:nvPicPr>
        <p:blipFill>
          <a:blip r:embed="rId5" cstate="print"/>
          <a:srcRect l="14844" t="7812" r="20312" b="781"/>
          <a:stretch>
            <a:fillRect/>
          </a:stretch>
        </p:blipFill>
        <p:spPr>
          <a:xfrm>
            <a:off x="6500826" y="2857496"/>
            <a:ext cx="2214578" cy="208116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0475" y="97468"/>
            <a:ext cx="6210483" cy="584775"/>
          </a:xfrm>
          <a:prstGeom prst="rect">
            <a:avLst/>
          </a:prstGeom>
          <a:noFill/>
        </p:spPr>
        <p:txBody>
          <a:bodyPr wrap="none" rtlCol="0">
            <a:spAutoFit/>
          </a:bodyPr>
          <a:lstStyle/>
          <a:p>
            <a:r>
              <a:rPr lang="ru-RU" sz="3200" b="1" dirty="0" smtClean="0">
                <a:solidFill>
                  <a:srgbClr val="002060"/>
                </a:solidFill>
              </a:rPr>
              <a:t>Структура самоуправления в  СНТ</a:t>
            </a:r>
            <a:endParaRPr lang="ru-RU" sz="3200" b="1" dirty="0">
              <a:solidFill>
                <a:srgbClr val="002060"/>
              </a:solidFill>
            </a:endParaRPr>
          </a:p>
        </p:txBody>
      </p:sp>
      <p:sp>
        <p:nvSpPr>
          <p:cNvPr id="3" name="Прямоугольник 2"/>
          <p:cNvSpPr/>
          <p:nvPr/>
        </p:nvSpPr>
        <p:spPr>
          <a:xfrm>
            <a:off x="3143240" y="785794"/>
            <a:ext cx="2520280" cy="50405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РЕСПУБЛИКАНСКИЙСЛЁТ</a:t>
            </a:r>
            <a:endParaRPr lang="ru-RU" sz="2000" b="1" dirty="0">
              <a:solidFill>
                <a:schemeClr val="tx1"/>
              </a:solidFill>
            </a:endParaRPr>
          </a:p>
        </p:txBody>
      </p:sp>
      <p:grpSp>
        <p:nvGrpSpPr>
          <p:cNvPr id="4" name="Группа 3"/>
          <p:cNvGrpSpPr/>
          <p:nvPr/>
        </p:nvGrpSpPr>
        <p:grpSpPr>
          <a:xfrm>
            <a:off x="3124012" y="1412777"/>
            <a:ext cx="2520279" cy="1478827"/>
            <a:chOff x="513629" y="1633265"/>
            <a:chExt cx="2160240" cy="856829"/>
          </a:xfrm>
          <a:solidFill>
            <a:srgbClr val="00B0F0"/>
          </a:solidFill>
        </p:grpSpPr>
        <p:sp>
          <p:nvSpPr>
            <p:cNvPr id="5" name="Прямоугольник 4"/>
            <p:cNvSpPr/>
            <p:nvPr/>
          </p:nvSpPr>
          <p:spPr>
            <a:xfrm>
              <a:off x="513629" y="1633265"/>
              <a:ext cx="2160240" cy="42458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Председатель малого совета</a:t>
              </a:r>
              <a:endParaRPr lang="ru-RU" sz="2000" b="1" dirty="0">
                <a:solidFill>
                  <a:schemeClr val="tx1"/>
                </a:solidFill>
              </a:endParaRPr>
            </a:p>
          </p:txBody>
        </p:sp>
        <p:sp>
          <p:nvSpPr>
            <p:cNvPr id="6" name="Прямоугольник 5"/>
            <p:cNvSpPr/>
            <p:nvPr/>
          </p:nvSpPr>
          <p:spPr>
            <a:xfrm>
              <a:off x="513629" y="2008756"/>
              <a:ext cx="2160240" cy="48133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Республиканский малый совет</a:t>
              </a:r>
              <a:endParaRPr lang="ru-RU" b="1" dirty="0">
                <a:solidFill>
                  <a:schemeClr val="tx1"/>
                </a:solidFill>
              </a:endParaRPr>
            </a:p>
          </p:txBody>
        </p:sp>
      </p:grpSp>
      <p:sp>
        <p:nvSpPr>
          <p:cNvPr id="7" name="Прямоугольник 6"/>
          <p:cNvSpPr/>
          <p:nvPr/>
        </p:nvSpPr>
        <p:spPr>
          <a:xfrm>
            <a:off x="5356259" y="3068960"/>
            <a:ext cx="2304256" cy="1023113"/>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Районные советы ДОО и ШУС</a:t>
            </a:r>
            <a:endParaRPr lang="ru-RU" sz="2000" b="1" dirty="0">
              <a:solidFill>
                <a:schemeClr val="tx1"/>
              </a:solidFill>
            </a:endParaRPr>
          </a:p>
        </p:txBody>
      </p:sp>
      <p:sp>
        <p:nvSpPr>
          <p:cNvPr id="8" name="Прямоугольник 7"/>
          <p:cNvSpPr/>
          <p:nvPr/>
        </p:nvSpPr>
        <p:spPr>
          <a:xfrm>
            <a:off x="1107786" y="3068960"/>
            <a:ext cx="2376265" cy="1023113"/>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Городские советы ДОО и ШУС</a:t>
            </a:r>
            <a:endParaRPr lang="ru-RU" sz="2000" b="1" dirty="0">
              <a:solidFill>
                <a:schemeClr val="tx1"/>
              </a:solidFill>
            </a:endParaRPr>
          </a:p>
        </p:txBody>
      </p:sp>
      <p:sp>
        <p:nvSpPr>
          <p:cNvPr id="9" name="Прямоугольник 8"/>
          <p:cNvSpPr/>
          <p:nvPr/>
        </p:nvSpPr>
        <p:spPr>
          <a:xfrm>
            <a:off x="603732" y="4380105"/>
            <a:ext cx="7773466" cy="741083"/>
          </a:xfrm>
          <a:prstGeom prst="rect">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городские, районные</a:t>
            </a:r>
          </a:p>
          <a:p>
            <a:pPr algn="ctr"/>
            <a:r>
              <a:rPr lang="ru-RU" sz="2400" b="1" dirty="0" smtClean="0">
                <a:solidFill>
                  <a:schemeClr val="tx1"/>
                </a:solidFill>
              </a:rPr>
              <a:t>ассоциации, союзы, организации и т.д.</a:t>
            </a:r>
          </a:p>
        </p:txBody>
      </p:sp>
      <p:sp>
        <p:nvSpPr>
          <p:cNvPr id="13" name="Прямоугольник 12"/>
          <p:cNvSpPr/>
          <p:nvPr/>
        </p:nvSpPr>
        <p:spPr>
          <a:xfrm>
            <a:off x="603731" y="5445225"/>
            <a:ext cx="2304255" cy="936103"/>
          </a:xfrm>
          <a:prstGeom prst="rect">
            <a:avLst/>
          </a:prstGeom>
          <a:solidFill>
            <a:srgbClr val="74EC88"/>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2000" b="1" kern="0" dirty="0" smtClean="0">
                <a:solidFill>
                  <a:sysClr val="windowText" lastClr="000000"/>
                </a:solidFill>
                <a:latin typeface="Calibri"/>
              </a:rPr>
              <a:t>Объединения при У</a:t>
            </a:r>
            <a:r>
              <a:rPr lang="ru-RU" sz="2000" b="1" kern="0" noProof="0" dirty="0" smtClean="0">
                <a:solidFill>
                  <a:sysClr val="windowText" lastClr="000000"/>
                </a:solidFill>
                <a:latin typeface="Calibri"/>
              </a:rPr>
              <a:t>ДОД</a:t>
            </a:r>
            <a:endParaRPr kumimoji="0" lang="ru-RU" sz="2000" b="1" i="0" u="none" strike="noStrike" kern="0" cap="none" spc="0" normalizeH="0" baseline="0" noProof="0" dirty="0">
              <a:ln>
                <a:noFill/>
              </a:ln>
              <a:solidFill>
                <a:sysClr val="windowText" lastClr="000000"/>
              </a:solidFill>
              <a:effectLst/>
              <a:uLnTx/>
              <a:uFillTx/>
              <a:latin typeface="Calibri"/>
            </a:endParaRPr>
          </a:p>
        </p:txBody>
      </p:sp>
      <p:sp>
        <p:nvSpPr>
          <p:cNvPr id="14" name="Прямоугольник 13"/>
          <p:cNvSpPr/>
          <p:nvPr/>
        </p:nvSpPr>
        <p:spPr>
          <a:xfrm>
            <a:off x="3268027" y="5445224"/>
            <a:ext cx="2376264" cy="936104"/>
          </a:xfrm>
          <a:prstGeom prst="rect">
            <a:avLst/>
          </a:prstGeom>
          <a:solidFill>
            <a:srgbClr val="74EC88"/>
          </a:solidFill>
          <a:ln w="25400" cap="flat" cmpd="sng" algn="ctr">
            <a:solidFill>
              <a:srgbClr val="0070C0"/>
            </a:solidFill>
            <a:prstDash val="solid"/>
          </a:ln>
          <a:effectLst/>
        </p:spPr>
        <p:txBody>
          <a:bodyPr rtlCol="0" anchor="ctr"/>
          <a:lstStyle/>
          <a:p>
            <a:pPr lvl="0" algn="ctr">
              <a:defRPr/>
            </a:pPr>
            <a:r>
              <a:rPr lang="ru-RU" sz="2000" b="1" kern="0" dirty="0">
                <a:solidFill>
                  <a:sysClr val="windowText" lastClr="000000"/>
                </a:solidFill>
              </a:rPr>
              <a:t>Объединения </a:t>
            </a:r>
            <a:endParaRPr lang="ru-RU" sz="2000" b="1" kern="0" dirty="0" smtClean="0">
              <a:solidFill>
                <a:sysClr val="windowText" lastClr="000000"/>
              </a:solidFill>
            </a:endParaRPr>
          </a:p>
          <a:p>
            <a:pPr lvl="0" algn="ctr">
              <a:defRPr/>
            </a:pPr>
            <a:r>
              <a:rPr lang="ru-RU" sz="2000" b="1" kern="0" dirty="0" smtClean="0">
                <a:solidFill>
                  <a:sysClr val="windowText" lastClr="000000"/>
                </a:solidFill>
              </a:rPr>
              <a:t>при ОО</a:t>
            </a:r>
            <a:endParaRPr lang="ru-RU" sz="2000" b="1" kern="0" dirty="0">
              <a:solidFill>
                <a:sysClr val="windowText" lastClr="000000"/>
              </a:solidFill>
            </a:endParaRPr>
          </a:p>
        </p:txBody>
      </p:sp>
      <p:sp>
        <p:nvSpPr>
          <p:cNvPr id="15" name="Прямоугольник 14"/>
          <p:cNvSpPr/>
          <p:nvPr/>
        </p:nvSpPr>
        <p:spPr>
          <a:xfrm>
            <a:off x="6004332" y="5445224"/>
            <a:ext cx="2372866" cy="936104"/>
          </a:xfrm>
          <a:prstGeom prst="rect">
            <a:avLst/>
          </a:prstGeom>
          <a:solidFill>
            <a:srgbClr val="74EC88"/>
          </a:solidFill>
          <a:ln w="25400" cap="flat" cmpd="sng" algn="ctr">
            <a:solidFill>
              <a:srgbClr val="0070C0"/>
            </a:solidFill>
            <a:prstDash val="solid"/>
          </a:ln>
          <a:effectLst/>
        </p:spPr>
        <p:txBody>
          <a:bodyPr rtlCol="0" anchor="ctr"/>
          <a:lstStyle/>
          <a:p>
            <a:pPr lvl="0" algn="ctr">
              <a:defRPr/>
            </a:pPr>
            <a:r>
              <a:rPr lang="ru-RU" sz="2000" b="1" kern="0" dirty="0">
                <a:solidFill>
                  <a:sysClr val="windowText" lastClr="000000"/>
                </a:solidFill>
              </a:rPr>
              <a:t>Объединения при </a:t>
            </a:r>
            <a:r>
              <a:rPr lang="ru-RU" sz="2000" b="1" kern="0" dirty="0" smtClean="0">
                <a:solidFill>
                  <a:sysClr val="windowText" lastClr="000000"/>
                </a:solidFill>
              </a:rPr>
              <a:t>СПО</a:t>
            </a:r>
            <a:endParaRPr lang="ru-RU" sz="2000" b="1" kern="0" dirty="0">
              <a:solidFill>
                <a:sysClr val="windowText" lastClr="000000"/>
              </a:solidFill>
            </a:endParaRPr>
          </a:p>
        </p:txBody>
      </p:sp>
      <p:cxnSp>
        <p:nvCxnSpPr>
          <p:cNvPr id="17" name="Прямая со стрелкой 16"/>
          <p:cNvCxnSpPr>
            <a:stCxn id="8" idx="2"/>
          </p:cNvCxnSpPr>
          <p:nvPr/>
        </p:nvCxnSpPr>
        <p:spPr>
          <a:xfrm flipH="1">
            <a:off x="2115899" y="4092073"/>
            <a:ext cx="180020" cy="2880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7" idx="2"/>
          </p:cNvCxnSpPr>
          <p:nvPr/>
        </p:nvCxnSpPr>
        <p:spPr>
          <a:xfrm>
            <a:off x="6508387" y="4092073"/>
            <a:ext cx="216024" cy="2880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6" idx="1"/>
            <a:endCxn id="8" idx="0"/>
          </p:cNvCxnSpPr>
          <p:nvPr/>
        </p:nvCxnSpPr>
        <p:spPr>
          <a:xfrm flipH="1">
            <a:off x="2295919" y="2476225"/>
            <a:ext cx="828093" cy="592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6" idx="3"/>
            <a:endCxn id="7" idx="0"/>
          </p:cNvCxnSpPr>
          <p:nvPr/>
        </p:nvCxnSpPr>
        <p:spPr>
          <a:xfrm>
            <a:off x="5644291" y="2476225"/>
            <a:ext cx="864096" cy="5927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3" idx="2"/>
            <a:endCxn id="5" idx="0"/>
          </p:cNvCxnSpPr>
          <p:nvPr/>
        </p:nvCxnSpPr>
        <p:spPr>
          <a:xfrm rot="5400000">
            <a:off x="4332303" y="1341699"/>
            <a:ext cx="122927" cy="192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9" idx="2"/>
            <a:endCxn id="13" idx="0"/>
          </p:cNvCxnSpPr>
          <p:nvPr/>
        </p:nvCxnSpPr>
        <p:spPr>
          <a:xfrm flipH="1">
            <a:off x="1755859" y="5121188"/>
            <a:ext cx="2734606" cy="3240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stCxn id="9" idx="2"/>
            <a:endCxn id="14" idx="0"/>
          </p:cNvCxnSpPr>
          <p:nvPr/>
        </p:nvCxnSpPr>
        <p:spPr>
          <a:xfrm rot="5400000">
            <a:off x="4311294" y="5266053"/>
            <a:ext cx="324036" cy="3430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stCxn id="9" idx="2"/>
            <a:endCxn id="15" idx="0"/>
          </p:cNvCxnSpPr>
          <p:nvPr/>
        </p:nvCxnSpPr>
        <p:spPr>
          <a:xfrm>
            <a:off x="4490465" y="5121188"/>
            <a:ext cx="2700300" cy="3240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03109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 y="714356"/>
            <a:ext cx="9144000" cy="864096"/>
          </a:xfrm>
          <a:noFill/>
          <a:ln>
            <a:noFill/>
          </a:ln>
        </p:spPr>
        <p:txBody>
          <a:bodyPr>
            <a:noAutofit/>
          </a:bodyPr>
          <a:lstStyle/>
          <a:p>
            <a:r>
              <a:rPr lang="ru-RU" sz="1400" b="1" dirty="0" smtClean="0">
                <a:latin typeface="Arial" panose="020B0604020202020204" pitchFamily="34" charset="0"/>
                <a:cs typeface="Arial" panose="020B0604020202020204" pitchFamily="34" charset="0"/>
              </a:rPr>
              <a:t>Распределение  муниципальных районов РТ по зонам</a:t>
            </a:r>
            <a:br>
              <a:rPr lang="ru-RU" sz="1400" b="1" dirty="0" smtClean="0">
                <a:latin typeface="Arial" panose="020B0604020202020204" pitchFamily="34" charset="0"/>
                <a:cs typeface="Arial" panose="020B0604020202020204" pitchFamily="34" charset="0"/>
              </a:rPr>
            </a:br>
            <a:r>
              <a:rPr lang="ru-RU" sz="1400" b="1" dirty="0" smtClean="0">
                <a:latin typeface="Arial" panose="020B0604020202020204" pitchFamily="34" charset="0"/>
                <a:cs typeface="Arial" panose="020B0604020202020204" pitchFamily="34" charset="0"/>
              </a:rPr>
              <a:t>(работа с детскими общественными организациями и органами школьного ученического самоуправления)</a:t>
            </a:r>
            <a:endParaRPr lang="ru-RU" sz="1400" b="1" dirty="0">
              <a:latin typeface="Arial" panose="020B0604020202020204" pitchFamily="34" charset="0"/>
              <a:cs typeface="Arial" panose="020B0604020202020204" pitchFamily="34" charset="0"/>
            </a:endParaRPr>
          </a:p>
        </p:txBody>
      </p:sp>
      <p:sp>
        <p:nvSpPr>
          <p:cNvPr id="13" name="Прямоугольник 12"/>
          <p:cNvSpPr/>
          <p:nvPr/>
        </p:nvSpPr>
        <p:spPr>
          <a:xfrm>
            <a:off x="7860365" y="4411462"/>
            <a:ext cx="1224136" cy="288032"/>
          </a:xfrm>
          <a:prstGeom prst="rect">
            <a:avLst/>
          </a:prstGeom>
          <a:solidFill>
            <a:srgbClr val="99FF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АЛЕКСЕЕВСКОЕ</a:t>
            </a:r>
            <a:endParaRPr lang="ru-RU" sz="1200" b="1" dirty="0">
              <a:solidFill>
                <a:schemeClr val="tx1"/>
              </a:solidFill>
            </a:endParaRPr>
          </a:p>
        </p:txBody>
      </p:sp>
      <p:sp>
        <p:nvSpPr>
          <p:cNvPr id="15" name="Прямоугольник 14"/>
          <p:cNvSpPr/>
          <p:nvPr/>
        </p:nvSpPr>
        <p:spPr>
          <a:xfrm>
            <a:off x="6588224" y="4411462"/>
            <a:ext cx="1224136" cy="288032"/>
          </a:xfrm>
          <a:prstGeom prst="rect">
            <a:avLst/>
          </a:prstGeom>
          <a:solidFill>
            <a:srgbClr val="99FF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ТЕТЮШИ</a:t>
            </a:r>
            <a:endParaRPr lang="ru-RU" sz="1200" b="1" dirty="0">
              <a:solidFill>
                <a:schemeClr val="tx1"/>
              </a:solidFill>
            </a:endParaRPr>
          </a:p>
        </p:txBody>
      </p:sp>
      <p:sp>
        <p:nvSpPr>
          <p:cNvPr id="16" name="Прямоугольник 15"/>
          <p:cNvSpPr/>
          <p:nvPr/>
        </p:nvSpPr>
        <p:spPr>
          <a:xfrm>
            <a:off x="5357818" y="4429132"/>
            <a:ext cx="1143008" cy="270362"/>
          </a:xfrm>
          <a:prstGeom prst="rect">
            <a:avLst/>
          </a:prstGeom>
          <a:solidFill>
            <a:srgbClr val="99FF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00" b="1" dirty="0" smtClean="0">
              <a:solidFill>
                <a:schemeClr val="tx1"/>
              </a:solidFill>
            </a:endParaRPr>
          </a:p>
          <a:p>
            <a:pPr algn="ctr"/>
            <a:r>
              <a:rPr lang="ru-RU" sz="1000" b="1" dirty="0" smtClean="0">
                <a:solidFill>
                  <a:schemeClr val="tx1"/>
                </a:solidFill>
              </a:rPr>
              <a:t>НАБЕРЕЖНЫЕ ЧЕЛНЫ</a:t>
            </a:r>
          </a:p>
          <a:p>
            <a:pPr algn="ctr"/>
            <a:endParaRPr lang="ru-RU" sz="1100" b="1" dirty="0">
              <a:solidFill>
                <a:schemeClr val="tx1"/>
              </a:solidFill>
            </a:endParaRPr>
          </a:p>
        </p:txBody>
      </p:sp>
      <p:sp>
        <p:nvSpPr>
          <p:cNvPr id="17" name="Прямоугольник 16"/>
          <p:cNvSpPr/>
          <p:nvPr/>
        </p:nvSpPr>
        <p:spPr>
          <a:xfrm>
            <a:off x="3929058" y="4426852"/>
            <a:ext cx="1367582" cy="288032"/>
          </a:xfrm>
          <a:prstGeom prst="rect">
            <a:avLst/>
          </a:prstGeom>
          <a:solidFill>
            <a:srgbClr val="99FF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НИЖНЕКАМСК</a:t>
            </a:r>
            <a:endParaRPr lang="ru-RU" sz="1200" b="1" dirty="0">
              <a:solidFill>
                <a:schemeClr val="tx1"/>
              </a:solidFill>
            </a:endParaRPr>
          </a:p>
        </p:txBody>
      </p:sp>
      <p:sp>
        <p:nvSpPr>
          <p:cNvPr id="18" name="Прямоугольник 17"/>
          <p:cNvSpPr/>
          <p:nvPr/>
        </p:nvSpPr>
        <p:spPr>
          <a:xfrm>
            <a:off x="142844" y="4429132"/>
            <a:ext cx="1152128" cy="285752"/>
          </a:xfrm>
          <a:prstGeom prst="rect">
            <a:avLst/>
          </a:prstGeom>
          <a:solidFill>
            <a:srgbClr val="99FF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АРСК</a:t>
            </a:r>
            <a:endParaRPr lang="ru-RU" sz="1200" b="1" dirty="0">
              <a:solidFill>
                <a:schemeClr val="tx1"/>
              </a:solidFill>
            </a:endParaRPr>
          </a:p>
        </p:txBody>
      </p:sp>
      <p:sp>
        <p:nvSpPr>
          <p:cNvPr id="19" name="Прямоугольник 18"/>
          <p:cNvSpPr/>
          <p:nvPr/>
        </p:nvSpPr>
        <p:spPr>
          <a:xfrm>
            <a:off x="1357290" y="4411462"/>
            <a:ext cx="1285884" cy="288032"/>
          </a:xfrm>
          <a:prstGeom prst="rect">
            <a:avLst/>
          </a:prstGeom>
          <a:solidFill>
            <a:srgbClr val="99FF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КАЗАНЬ</a:t>
            </a:r>
            <a:endParaRPr lang="ru-RU" sz="1200" b="1" dirty="0">
              <a:solidFill>
                <a:schemeClr val="tx1"/>
              </a:solidFill>
            </a:endParaRPr>
          </a:p>
        </p:txBody>
      </p:sp>
      <p:sp>
        <p:nvSpPr>
          <p:cNvPr id="20" name="Прямоугольник 19"/>
          <p:cNvSpPr/>
          <p:nvPr/>
        </p:nvSpPr>
        <p:spPr>
          <a:xfrm>
            <a:off x="2714612" y="4411462"/>
            <a:ext cx="1152128" cy="288032"/>
          </a:xfrm>
          <a:prstGeom prst="rect">
            <a:avLst/>
          </a:prstGeom>
          <a:solidFill>
            <a:srgbClr val="99FF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rPr>
              <a:t>АЗНАКАЕВО</a:t>
            </a:r>
            <a:endParaRPr lang="ru-RU" sz="1200" b="1" dirty="0">
              <a:solidFill>
                <a:schemeClr val="tx1"/>
              </a:solidFill>
            </a:endParaRPr>
          </a:p>
        </p:txBody>
      </p:sp>
      <p:sp>
        <p:nvSpPr>
          <p:cNvPr id="26" name="Прямоугольник 25"/>
          <p:cNvSpPr/>
          <p:nvPr/>
        </p:nvSpPr>
        <p:spPr>
          <a:xfrm>
            <a:off x="6588224" y="4753500"/>
            <a:ext cx="1224136" cy="189021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100" dirty="0" smtClean="0">
              <a:solidFill>
                <a:schemeClr val="tx1"/>
              </a:solidFill>
            </a:endParaRPr>
          </a:p>
          <a:p>
            <a:r>
              <a:rPr lang="ru-RU" sz="1100" dirty="0" err="1" smtClean="0">
                <a:solidFill>
                  <a:schemeClr val="tx1"/>
                </a:solidFill>
              </a:rPr>
              <a:t>Апастовский</a:t>
            </a:r>
            <a:endParaRPr lang="ru-RU" sz="1100" dirty="0">
              <a:solidFill>
                <a:schemeClr val="tx1"/>
              </a:solidFill>
            </a:endParaRPr>
          </a:p>
          <a:p>
            <a:r>
              <a:rPr lang="ru-RU" sz="1100" dirty="0" err="1" smtClean="0">
                <a:solidFill>
                  <a:schemeClr val="tx1"/>
                </a:solidFill>
              </a:rPr>
              <a:t>Буинский</a:t>
            </a:r>
            <a:endParaRPr lang="ru-RU" sz="1100" dirty="0" smtClean="0">
              <a:solidFill>
                <a:schemeClr val="tx1"/>
              </a:solidFill>
            </a:endParaRPr>
          </a:p>
          <a:p>
            <a:r>
              <a:rPr lang="ru-RU" sz="1100" dirty="0" smtClean="0">
                <a:solidFill>
                  <a:schemeClr val="tx1"/>
                </a:solidFill>
              </a:rPr>
              <a:t>Дрожжановский</a:t>
            </a:r>
          </a:p>
          <a:p>
            <a:r>
              <a:rPr lang="ru-RU" sz="1100" dirty="0" smtClean="0">
                <a:solidFill>
                  <a:schemeClr val="tx1"/>
                </a:solidFill>
              </a:rPr>
              <a:t>Кайбицкий</a:t>
            </a:r>
          </a:p>
          <a:p>
            <a:r>
              <a:rPr lang="ru-RU" sz="1100" dirty="0">
                <a:solidFill>
                  <a:schemeClr val="tx1"/>
                </a:solidFill>
              </a:rPr>
              <a:t>Камско -</a:t>
            </a:r>
            <a:r>
              <a:rPr lang="ru-RU" sz="1100" dirty="0" err="1">
                <a:solidFill>
                  <a:schemeClr val="tx1"/>
                </a:solidFill>
              </a:rPr>
              <a:t>Устьинский</a:t>
            </a:r>
            <a:r>
              <a:rPr lang="ru-RU" sz="1100" dirty="0">
                <a:solidFill>
                  <a:schemeClr val="tx1"/>
                </a:solidFill>
              </a:rPr>
              <a:t> </a:t>
            </a:r>
          </a:p>
          <a:p>
            <a:r>
              <a:rPr lang="ru-RU" sz="1100" dirty="0" err="1" smtClean="0">
                <a:solidFill>
                  <a:schemeClr val="tx1"/>
                </a:solidFill>
              </a:rPr>
              <a:t>Тетюшский</a:t>
            </a:r>
            <a:endParaRPr lang="ru-RU" sz="1100" dirty="0" smtClean="0">
              <a:solidFill>
                <a:schemeClr val="tx1"/>
              </a:solidFill>
            </a:endParaRPr>
          </a:p>
        </p:txBody>
      </p:sp>
      <p:sp>
        <p:nvSpPr>
          <p:cNvPr id="27" name="Прямоугольник 26"/>
          <p:cNvSpPr/>
          <p:nvPr/>
        </p:nvSpPr>
        <p:spPr>
          <a:xfrm>
            <a:off x="7860365" y="4753500"/>
            <a:ext cx="1224136" cy="189021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sz="1100" dirty="0" smtClean="0">
                <a:solidFill>
                  <a:schemeClr val="tx1"/>
                </a:solidFill>
              </a:rPr>
              <a:t>Алексеевский</a:t>
            </a:r>
          </a:p>
          <a:p>
            <a:r>
              <a:rPr lang="ru-RU" sz="1100" dirty="0" err="1" smtClean="0">
                <a:solidFill>
                  <a:schemeClr val="tx1"/>
                </a:solidFill>
              </a:rPr>
              <a:t>Аксубаевский</a:t>
            </a:r>
            <a:endParaRPr lang="ru-RU" sz="1100" dirty="0" smtClean="0">
              <a:solidFill>
                <a:schemeClr val="tx1"/>
              </a:solidFill>
            </a:endParaRPr>
          </a:p>
          <a:p>
            <a:r>
              <a:rPr lang="ru-RU" sz="1100" dirty="0" smtClean="0">
                <a:solidFill>
                  <a:schemeClr val="tx1"/>
                </a:solidFill>
              </a:rPr>
              <a:t>Алькеевский</a:t>
            </a:r>
          </a:p>
          <a:p>
            <a:r>
              <a:rPr lang="ru-RU" sz="1100" dirty="0" err="1">
                <a:solidFill>
                  <a:schemeClr val="tx1"/>
                </a:solidFill>
              </a:rPr>
              <a:t>Лаишевский</a:t>
            </a:r>
            <a:endParaRPr lang="ru-RU" sz="1100" dirty="0">
              <a:solidFill>
                <a:schemeClr val="tx1"/>
              </a:solidFill>
            </a:endParaRPr>
          </a:p>
          <a:p>
            <a:r>
              <a:rPr lang="ru-RU" sz="1100" dirty="0" err="1">
                <a:solidFill>
                  <a:schemeClr val="tx1"/>
                </a:solidFill>
              </a:rPr>
              <a:t>Нурлатский</a:t>
            </a:r>
            <a:endParaRPr lang="ru-RU" sz="1100" dirty="0">
              <a:solidFill>
                <a:schemeClr val="tx1"/>
              </a:solidFill>
            </a:endParaRPr>
          </a:p>
          <a:p>
            <a:r>
              <a:rPr lang="ru-RU" sz="1100" dirty="0" smtClean="0">
                <a:solidFill>
                  <a:schemeClr val="tx1"/>
                </a:solidFill>
              </a:rPr>
              <a:t>Рыбно-Слободской</a:t>
            </a:r>
          </a:p>
          <a:p>
            <a:r>
              <a:rPr lang="ru-RU" sz="1100" dirty="0" smtClean="0">
                <a:solidFill>
                  <a:schemeClr val="tx1"/>
                </a:solidFill>
              </a:rPr>
              <a:t>Спасский</a:t>
            </a:r>
          </a:p>
          <a:p>
            <a:r>
              <a:rPr lang="ru-RU" sz="1100" dirty="0" err="1" smtClean="0">
                <a:solidFill>
                  <a:schemeClr val="tx1"/>
                </a:solidFill>
              </a:rPr>
              <a:t>Черемшанский</a:t>
            </a:r>
            <a:endParaRPr lang="ru-RU" sz="1100" dirty="0">
              <a:solidFill>
                <a:schemeClr val="tx1"/>
              </a:solidFill>
            </a:endParaRPr>
          </a:p>
        </p:txBody>
      </p:sp>
      <p:sp>
        <p:nvSpPr>
          <p:cNvPr id="36" name="Прямоугольник 35"/>
          <p:cNvSpPr/>
          <p:nvPr/>
        </p:nvSpPr>
        <p:spPr>
          <a:xfrm>
            <a:off x="129463" y="4753500"/>
            <a:ext cx="1152128" cy="189021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100" dirty="0" smtClean="0">
              <a:solidFill>
                <a:schemeClr val="tx1"/>
              </a:solidFill>
            </a:endParaRPr>
          </a:p>
          <a:p>
            <a:r>
              <a:rPr lang="ru-RU" sz="1100" dirty="0" smtClean="0">
                <a:solidFill>
                  <a:schemeClr val="tx1"/>
                </a:solidFill>
              </a:rPr>
              <a:t>Арский</a:t>
            </a:r>
          </a:p>
          <a:p>
            <a:r>
              <a:rPr lang="ru-RU" sz="1100" dirty="0" err="1">
                <a:solidFill>
                  <a:schemeClr val="tx1"/>
                </a:solidFill>
              </a:rPr>
              <a:t>Атнинский</a:t>
            </a:r>
            <a:endParaRPr lang="ru-RU" sz="1100" dirty="0">
              <a:solidFill>
                <a:schemeClr val="tx1"/>
              </a:solidFill>
            </a:endParaRPr>
          </a:p>
          <a:p>
            <a:r>
              <a:rPr lang="ru-RU" sz="1100" dirty="0" err="1">
                <a:solidFill>
                  <a:schemeClr val="tx1"/>
                </a:solidFill>
              </a:rPr>
              <a:t>Балтасинский</a:t>
            </a:r>
            <a:endParaRPr lang="ru-RU" sz="1100" dirty="0">
              <a:solidFill>
                <a:schemeClr val="tx1"/>
              </a:solidFill>
            </a:endParaRPr>
          </a:p>
          <a:p>
            <a:r>
              <a:rPr lang="ru-RU" sz="1100" dirty="0" smtClean="0">
                <a:solidFill>
                  <a:schemeClr val="tx1"/>
                </a:solidFill>
              </a:rPr>
              <a:t>Высокогорский</a:t>
            </a:r>
          </a:p>
          <a:p>
            <a:r>
              <a:rPr lang="ru-RU" sz="1100" dirty="0" err="1" smtClean="0">
                <a:solidFill>
                  <a:schemeClr val="tx1"/>
                </a:solidFill>
              </a:rPr>
              <a:t>Кукморский</a:t>
            </a:r>
            <a:endParaRPr lang="ru-RU" sz="1100" dirty="0" smtClean="0">
              <a:solidFill>
                <a:schemeClr val="tx1"/>
              </a:solidFill>
            </a:endParaRPr>
          </a:p>
          <a:p>
            <a:r>
              <a:rPr lang="ru-RU" sz="1100" dirty="0" smtClean="0">
                <a:solidFill>
                  <a:schemeClr val="tx1"/>
                </a:solidFill>
              </a:rPr>
              <a:t>Пестречинский</a:t>
            </a:r>
          </a:p>
          <a:p>
            <a:r>
              <a:rPr lang="ru-RU" sz="1100" dirty="0" err="1" smtClean="0">
                <a:solidFill>
                  <a:schemeClr val="tx1"/>
                </a:solidFill>
              </a:rPr>
              <a:t>Тюлячинский</a:t>
            </a:r>
            <a:endParaRPr lang="ru-RU" sz="1100" dirty="0" smtClean="0">
              <a:solidFill>
                <a:schemeClr val="tx1"/>
              </a:solidFill>
            </a:endParaRPr>
          </a:p>
          <a:p>
            <a:r>
              <a:rPr lang="ru-RU" sz="1100" dirty="0" smtClean="0">
                <a:solidFill>
                  <a:schemeClr val="tx1"/>
                </a:solidFill>
              </a:rPr>
              <a:t>Сабинский</a:t>
            </a:r>
            <a:endParaRPr lang="ru-RU" sz="1100" dirty="0">
              <a:solidFill>
                <a:schemeClr val="tx1"/>
              </a:solidFill>
            </a:endParaRPr>
          </a:p>
        </p:txBody>
      </p:sp>
      <p:sp>
        <p:nvSpPr>
          <p:cNvPr id="37" name="Прямоугольник 36"/>
          <p:cNvSpPr/>
          <p:nvPr/>
        </p:nvSpPr>
        <p:spPr>
          <a:xfrm>
            <a:off x="1353599" y="4753500"/>
            <a:ext cx="1289575" cy="189021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000" dirty="0" smtClean="0">
              <a:solidFill>
                <a:schemeClr val="tx1"/>
              </a:solidFill>
              <a:latin typeface="Arial" panose="020B0604020202020204" pitchFamily="34" charset="0"/>
              <a:cs typeface="Arial" panose="020B0604020202020204" pitchFamily="34" charset="0"/>
            </a:endParaRPr>
          </a:p>
          <a:p>
            <a:r>
              <a:rPr lang="ru-RU" sz="900" dirty="0" err="1" smtClean="0">
                <a:solidFill>
                  <a:schemeClr val="tx1"/>
                </a:solidFill>
                <a:latin typeface="Arial" panose="020B0604020202020204" pitchFamily="34" charset="0"/>
                <a:cs typeface="Arial" panose="020B0604020202020204" pitchFamily="34" charset="0"/>
              </a:rPr>
              <a:t>Верхнеуслонский</a:t>
            </a:r>
            <a:endParaRPr lang="ru-RU" sz="900" dirty="0" smtClean="0">
              <a:solidFill>
                <a:schemeClr val="tx1"/>
              </a:solidFill>
              <a:latin typeface="Arial" panose="020B0604020202020204" pitchFamily="34" charset="0"/>
              <a:cs typeface="Arial" panose="020B0604020202020204" pitchFamily="34" charset="0"/>
            </a:endParaRPr>
          </a:p>
          <a:p>
            <a:r>
              <a:rPr lang="ru-RU" sz="900" dirty="0" err="1" smtClean="0">
                <a:solidFill>
                  <a:schemeClr val="tx1"/>
                </a:solidFill>
                <a:latin typeface="Arial" panose="020B0604020202020204" pitchFamily="34" charset="0"/>
                <a:cs typeface="Arial" panose="020B0604020202020204" pitchFamily="34" charset="0"/>
              </a:rPr>
              <a:t>Зеленодольский</a:t>
            </a:r>
            <a:endParaRPr lang="ru-RU" sz="900" dirty="0" smtClean="0">
              <a:solidFill>
                <a:schemeClr val="tx1"/>
              </a:solidFill>
              <a:latin typeface="Arial" panose="020B0604020202020204" pitchFamily="34" charset="0"/>
              <a:cs typeface="Arial" panose="020B0604020202020204" pitchFamily="34" charset="0"/>
            </a:endParaRPr>
          </a:p>
          <a:p>
            <a:r>
              <a:rPr lang="ru-RU" sz="900" dirty="0" err="1" smtClean="0">
                <a:solidFill>
                  <a:schemeClr val="tx1"/>
                </a:solidFill>
                <a:latin typeface="Arial" panose="020B0604020202020204" pitchFamily="34" charset="0"/>
                <a:cs typeface="Arial" panose="020B0604020202020204" pitchFamily="34" charset="0"/>
              </a:rPr>
              <a:t>г.Казань</a:t>
            </a:r>
            <a:r>
              <a:rPr lang="ru-RU" sz="900" dirty="0" smtClean="0">
                <a:solidFill>
                  <a:schemeClr val="tx1"/>
                </a:solidFill>
                <a:latin typeface="Arial" panose="020B0604020202020204" pitchFamily="34" charset="0"/>
                <a:cs typeface="Arial" panose="020B0604020202020204" pitchFamily="34" charset="0"/>
              </a:rPr>
              <a:t>:</a:t>
            </a:r>
          </a:p>
          <a:p>
            <a:r>
              <a:rPr lang="ru-RU" sz="900" dirty="0" smtClean="0">
                <a:solidFill>
                  <a:schemeClr val="tx1"/>
                </a:solidFill>
                <a:latin typeface="Arial" panose="020B0604020202020204" pitchFamily="34" charset="0"/>
                <a:cs typeface="Arial" panose="020B0604020202020204" pitchFamily="34" charset="0"/>
              </a:rPr>
              <a:t>Авиастроительный</a:t>
            </a:r>
          </a:p>
          <a:p>
            <a:r>
              <a:rPr lang="ru-RU" sz="900" dirty="0" err="1">
                <a:solidFill>
                  <a:schemeClr val="tx1"/>
                </a:solidFill>
                <a:latin typeface="Arial" panose="020B0604020202020204" pitchFamily="34" charset="0"/>
                <a:cs typeface="Arial" panose="020B0604020202020204" pitchFamily="34" charset="0"/>
              </a:rPr>
              <a:t>Вахитовский</a:t>
            </a:r>
            <a:endParaRPr lang="ru-RU" sz="900" dirty="0">
              <a:solidFill>
                <a:schemeClr val="tx1"/>
              </a:solidFill>
              <a:latin typeface="Arial" panose="020B0604020202020204" pitchFamily="34" charset="0"/>
              <a:cs typeface="Arial" panose="020B0604020202020204" pitchFamily="34" charset="0"/>
            </a:endParaRPr>
          </a:p>
          <a:p>
            <a:r>
              <a:rPr lang="ru-RU" sz="900" dirty="0">
                <a:solidFill>
                  <a:schemeClr val="tx1"/>
                </a:solidFill>
                <a:latin typeface="Arial" panose="020B0604020202020204" pitchFamily="34" charset="0"/>
                <a:cs typeface="Arial" panose="020B0604020202020204" pitchFamily="34" charset="0"/>
              </a:rPr>
              <a:t>Кировский</a:t>
            </a:r>
          </a:p>
          <a:p>
            <a:r>
              <a:rPr lang="ru-RU" sz="900" dirty="0" smtClean="0">
                <a:solidFill>
                  <a:schemeClr val="tx1"/>
                </a:solidFill>
                <a:latin typeface="Arial" panose="020B0604020202020204" pitchFamily="34" charset="0"/>
                <a:cs typeface="Arial" panose="020B0604020202020204" pitchFamily="34" charset="0"/>
              </a:rPr>
              <a:t>Московский</a:t>
            </a:r>
          </a:p>
          <a:p>
            <a:r>
              <a:rPr lang="ru-RU" sz="900" dirty="0" smtClean="0">
                <a:solidFill>
                  <a:schemeClr val="tx1"/>
                </a:solidFill>
                <a:latin typeface="Arial" panose="020B0604020202020204" pitchFamily="34" charset="0"/>
                <a:cs typeface="Arial" panose="020B0604020202020204" pitchFamily="34" charset="0"/>
              </a:rPr>
              <a:t>Ново-Савиновский</a:t>
            </a:r>
          </a:p>
          <a:p>
            <a:r>
              <a:rPr lang="ru-RU" sz="900" dirty="0">
                <a:solidFill>
                  <a:schemeClr val="tx1"/>
                </a:solidFill>
                <a:latin typeface="Arial" panose="020B0604020202020204" pitchFamily="34" charset="0"/>
                <a:cs typeface="Arial" panose="020B0604020202020204" pitchFamily="34" charset="0"/>
              </a:rPr>
              <a:t>Приволжский</a:t>
            </a:r>
          </a:p>
          <a:p>
            <a:r>
              <a:rPr lang="ru-RU" sz="900" dirty="0" smtClean="0">
                <a:solidFill>
                  <a:schemeClr val="tx1"/>
                </a:solidFill>
                <a:latin typeface="Arial" panose="020B0604020202020204" pitchFamily="34" charset="0"/>
                <a:cs typeface="Arial" panose="020B0604020202020204" pitchFamily="34" charset="0"/>
              </a:rPr>
              <a:t>Советский</a:t>
            </a:r>
          </a:p>
        </p:txBody>
      </p:sp>
      <p:sp>
        <p:nvSpPr>
          <p:cNvPr id="38" name="Прямоугольник 37"/>
          <p:cNvSpPr/>
          <p:nvPr/>
        </p:nvSpPr>
        <p:spPr>
          <a:xfrm>
            <a:off x="2714612" y="4753500"/>
            <a:ext cx="1152128" cy="189021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000" dirty="0" smtClean="0">
              <a:solidFill>
                <a:schemeClr val="tx1"/>
              </a:solidFill>
              <a:latin typeface="Arial" panose="020B0604020202020204" pitchFamily="34" charset="0"/>
              <a:cs typeface="Arial" panose="020B0604020202020204" pitchFamily="34" charset="0"/>
            </a:endParaRPr>
          </a:p>
          <a:p>
            <a:r>
              <a:rPr lang="ru-RU" sz="1000" dirty="0" err="1" smtClean="0">
                <a:solidFill>
                  <a:schemeClr val="tx1"/>
                </a:solidFill>
                <a:latin typeface="Arial" panose="020B0604020202020204" pitchFamily="34" charset="0"/>
                <a:cs typeface="Arial" panose="020B0604020202020204" pitchFamily="34" charset="0"/>
              </a:rPr>
              <a:t>Азнакаевский</a:t>
            </a:r>
            <a:endParaRPr lang="ru-RU" sz="1000" dirty="0" smtClean="0">
              <a:solidFill>
                <a:schemeClr val="tx1"/>
              </a:solidFill>
              <a:latin typeface="Arial" panose="020B0604020202020204" pitchFamily="34" charset="0"/>
              <a:cs typeface="Arial" panose="020B0604020202020204" pitchFamily="34" charset="0"/>
            </a:endParaRPr>
          </a:p>
          <a:p>
            <a:r>
              <a:rPr lang="ru-RU" sz="1000" dirty="0" smtClean="0">
                <a:solidFill>
                  <a:schemeClr val="tx1"/>
                </a:solidFill>
                <a:latin typeface="Arial" panose="020B0604020202020204" pitchFamily="34" charset="0"/>
                <a:cs typeface="Arial" panose="020B0604020202020204" pitchFamily="34" charset="0"/>
              </a:rPr>
              <a:t>Альметьевский</a:t>
            </a:r>
          </a:p>
          <a:p>
            <a:r>
              <a:rPr lang="ru-RU" sz="1000" dirty="0" err="1" smtClean="0">
                <a:solidFill>
                  <a:schemeClr val="tx1"/>
                </a:solidFill>
                <a:latin typeface="Arial" panose="020B0604020202020204" pitchFamily="34" charset="0"/>
                <a:cs typeface="Arial" panose="020B0604020202020204" pitchFamily="34" charset="0"/>
              </a:rPr>
              <a:t>Бавлинский</a:t>
            </a:r>
            <a:endParaRPr lang="ru-RU" sz="1000" dirty="0" smtClean="0">
              <a:solidFill>
                <a:schemeClr val="tx1"/>
              </a:solidFill>
              <a:latin typeface="Arial" panose="020B0604020202020204" pitchFamily="34" charset="0"/>
              <a:cs typeface="Arial" panose="020B0604020202020204" pitchFamily="34" charset="0"/>
            </a:endParaRPr>
          </a:p>
          <a:p>
            <a:r>
              <a:rPr lang="ru-RU" sz="1000" dirty="0" smtClean="0">
                <a:solidFill>
                  <a:schemeClr val="tx1"/>
                </a:solidFill>
                <a:latin typeface="Arial" panose="020B0604020202020204" pitchFamily="34" charset="0"/>
                <a:cs typeface="Arial" panose="020B0604020202020204" pitchFamily="34" charset="0"/>
              </a:rPr>
              <a:t>Бугульминский</a:t>
            </a:r>
          </a:p>
          <a:p>
            <a:r>
              <a:rPr lang="ru-RU" sz="1000" dirty="0" smtClean="0">
                <a:solidFill>
                  <a:schemeClr val="tx1"/>
                </a:solidFill>
                <a:latin typeface="Arial" panose="020B0604020202020204" pitchFamily="34" charset="0"/>
                <a:cs typeface="Arial" panose="020B0604020202020204" pitchFamily="34" charset="0"/>
              </a:rPr>
              <a:t>Лениногорский</a:t>
            </a:r>
          </a:p>
          <a:p>
            <a:r>
              <a:rPr lang="ru-RU" sz="1000" dirty="0" err="1" smtClean="0">
                <a:solidFill>
                  <a:schemeClr val="tx1"/>
                </a:solidFill>
                <a:latin typeface="Arial" panose="020B0604020202020204" pitchFamily="34" charset="0"/>
                <a:cs typeface="Arial" panose="020B0604020202020204" pitchFamily="34" charset="0"/>
              </a:rPr>
              <a:t>Ютазинский</a:t>
            </a:r>
            <a:r>
              <a:rPr lang="ru-RU" sz="1000" dirty="0" smtClean="0">
                <a:solidFill>
                  <a:schemeClr val="tx1"/>
                </a:solidFill>
                <a:latin typeface="Arial" panose="020B0604020202020204" pitchFamily="34" charset="0"/>
                <a:cs typeface="Arial" panose="020B0604020202020204" pitchFamily="34" charset="0"/>
              </a:rPr>
              <a:t> </a:t>
            </a:r>
            <a:endParaRPr lang="ru-RU" sz="1000" dirty="0">
              <a:solidFill>
                <a:schemeClr val="tx1"/>
              </a:solidFill>
              <a:latin typeface="Arial" panose="020B0604020202020204" pitchFamily="34" charset="0"/>
              <a:cs typeface="Arial" panose="020B0604020202020204" pitchFamily="34" charset="0"/>
            </a:endParaRPr>
          </a:p>
        </p:txBody>
      </p:sp>
      <p:sp>
        <p:nvSpPr>
          <p:cNvPr id="39" name="Прямоугольник 38"/>
          <p:cNvSpPr/>
          <p:nvPr/>
        </p:nvSpPr>
        <p:spPr>
          <a:xfrm>
            <a:off x="3929058" y="4786322"/>
            <a:ext cx="1352065" cy="1857388"/>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000" dirty="0" smtClean="0">
              <a:solidFill>
                <a:schemeClr val="tx1"/>
              </a:solidFill>
              <a:latin typeface="Arial" panose="020B0604020202020204" pitchFamily="34" charset="0"/>
              <a:cs typeface="Arial" panose="020B0604020202020204" pitchFamily="34" charset="0"/>
            </a:endParaRPr>
          </a:p>
          <a:p>
            <a:r>
              <a:rPr lang="ru-RU" sz="1000" dirty="0" err="1" smtClean="0">
                <a:solidFill>
                  <a:schemeClr val="tx1"/>
                </a:solidFill>
                <a:latin typeface="Arial" panose="020B0604020202020204" pitchFamily="34" charset="0"/>
                <a:cs typeface="Arial" panose="020B0604020202020204" pitchFamily="34" charset="0"/>
              </a:rPr>
              <a:t>Заинский</a:t>
            </a:r>
            <a:endParaRPr lang="ru-RU" sz="1000" dirty="0">
              <a:solidFill>
                <a:schemeClr val="tx1"/>
              </a:solidFill>
              <a:latin typeface="Arial" panose="020B0604020202020204" pitchFamily="34" charset="0"/>
              <a:cs typeface="Arial" panose="020B0604020202020204" pitchFamily="34" charset="0"/>
            </a:endParaRPr>
          </a:p>
          <a:p>
            <a:r>
              <a:rPr lang="ru-RU" sz="1000" dirty="0" smtClean="0">
                <a:solidFill>
                  <a:schemeClr val="tx1"/>
                </a:solidFill>
                <a:latin typeface="Arial" panose="020B0604020202020204" pitchFamily="34" charset="0"/>
                <a:cs typeface="Arial" panose="020B0604020202020204" pitchFamily="34" charset="0"/>
              </a:rPr>
              <a:t>Нижнекамский</a:t>
            </a:r>
            <a:endParaRPr lang="ru-RU" sz="1000" dirty="0">
              <a:solidFill>
                <a:schemeClr val="tx1"/>
              </a:solidFill>
              <a:latin typeface="Arial" panose="020B0604020202020204" pitchFamily="34" charset="0"/>
              <a:cs typeface="Arial" panose="020B0604020202020204" pitchFamily="34" charset="0"/>
            </a:endParaRPr>
          </a:p>
          <a:p>
            <a:r>
              <a:rPr lang="ru-RU" sz="1000" dirty="0" err="1" smtClean="0">
                <a:solidFill>
                  <a:schemeClr val="tx1"/>
                </a:solidFill>
                <a:latin typeface="Arial" panose="020B0604020202020204" pitchFamily="34" charset="0"/>
                <a:cs typeface="Arial" panose="020B0604020202020204" pitchFamily="34" charset="0"/>
              </a:rPr>
              <a:t>Новошешминский</a:t>
            </a:r>
            <a:endParaRPr lang="ru-RU" sz="1000" dirty="0">
              <a:solidFill>
                <a:schemeClr val="tx1"/>
              </a:solidFill>
              <a:latin typeface="Arial" panose="020B0604020202020204" pitchFamily="34" charset="0"/>
              <a:cs typeface="Arial" panose="020B0604020202020204" pitchFamily="34" charset="0"/>
            </a:endParaRPr>
          </a:p>
          <a:p>
            <a:r>
              <a:rPr lang="ru-RU" sz="1000" dirty="0" err="1" smtClean="0">
                <a:solidFill>
                  <a:schemeClr val="tx1"/>
                </a:solidFill>
                <a:latin typeface="Arial" panose="020B0604020202020204" pitchFamily="34" charset="0"/>
                <a:cs typeface="Arial" panose="020B0604020202020204" pitchFamily="34" charset="0"/>
              </a:rPr>
              <a:t>Чистопольский</a:t>
            </a:r>
            <a:endParaRPr lang="ru-RU" sz="1000" dirty="0" smtClean="0">
              <a:solidFill>
                <a:schemeClr val="tx1"/>
              </a:solidFill>
              <a:latin typeface="Arial" panose="020B0604020202020204" pitchFamily="34" charset="0"/>
              <a:cs typeface="Arial" panose="020B0604020202020204" pitchFamily="34" charset="0"/>
            </a:endParaRPr>
          </a:p>
          <a:p>
            <a:r>
              <a:rPr lang="ru-RU" sz="1000" dirty="0" err="1" smtClean="0">
                <a:solidFill>
                  <a:schemeClr val="tx1"/>
                </a:solidFill>
                <a:latin typeface="Arial" panose="020B0604020202020204" pitchFamily="34" charset="0"/>
                <a:cs typeface="Arial" panose="020B0604020202020204" pitchFamily="34" charset="0"/>
              </a:rPr>
              <a:t>Сармановский</a:t>
            </a:r>
            <a:endParaRPr lang="ru-RU" sz="1000" dirty="0" smtClean="0">
              <a:solidFill>
                <a:schemeClr val="tx1"/>
              </a:solidFill>
              <a:latin typeface="Arial" panose="020B0604020202020204" pitchFamily="34" charset="0"/>
              <a:cs typeface="Arial" panose="020B0604020202020204" pitchFamily="34" charset="0"/>
            </a:endParaRPr>
          </a:p>
          <a:p>
            <a:r>
              <a:rPr lang="ru-RU" sz="1000" dirty="0" err="1" smtClean="0">
                <a:solidFill>
                  <a:schemeClr val="tx1"/>
                </a:solidFill>
                <a:latin typeface="Arial" panose="020B0604020202020204" pitchFamily="34" charset="0"/>
                <a:cs typeface="Arial" panose="020B0604020202020204" pitchFamily="34" charset="0"/>
              </a:rPr>
              <a:t>Муслюмовский</a:t>
            </a:r>
            <a:endParaRPr lang="ru-RU" sz="1000" dirty="0" smtClean="0">
              <a:solidFill>
                <a:schemeClr val="tx1"/>
              </a:solidFill>
              <a:latin typeface="Arial" panose="020B0604020202020204" pitchFamily="34" charset="0"/>
              <a:cs typeface="Arial" panose="020B0604020202020204" pitchFamily="34" charset="0"/>
            </a:endParaRPr>
          </a:p>
          <a:p>
            <a:endParaRPr lang="ru-RU" sz="1050" dirty="0" smtClean="0">
              <a:solidFill>
                <a:schemeClr val="tx1"/>
              </a:solidFill>
              <a:latin typeface="Arial" panose="020B0604020202020204" pitchFamily="34" charset="0"/>
              <a:cs typeface="Arial" panose="020B0604020202020204" pitchFamily="34" charset="0"/>
            </a:endParaRPr>
          </a:p>
        </p:txBody>
      </p:sp>
      <p:sp>
        <p:nvSpPr>
          <p:cNvPr id="40" name="Прямоугольник 39"/>
          <p:cNvSpPr/>
          <p:nvPr/>
        </p:nvSpPr>
        <p:spPr>
          <a:xfrm>
            <a:off x="5357818" y="4753500"/>
            <a:ext cx="1160172" cy="1890210"/>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000" dirty="0" smtClean="0">
              <a:solidFill>
                <a:schemeClr val="tx1"/>
              </a:solidFill>
            </a:endParaRPr>
          </a:p>
          <a:p>
            <a:r>
              <a:rPr lang="ru-RU" sz="1050" dirty="0" err="1" smtClean="0">
                <a:solidFill>
                  <a:schemeClr val="tx1"/>
                </a:solidFill>
              </a:rPr>
              <a:t>Агрызский</a:t>
            </a:r>
            <a:endParaRPr lang="ru-RU" sz="1050" dirty="0" smtClean="0">
              <a:solidFill>
                <a:schemeClr val="tx1"/>
              </a:solidFill>
            </a:endParaRPr>
          </a:p>
          <a:p>
            <a:r>
              <a:rPr lang="ru-RU" sz="1050" dirty="0" err="1" smtClean="0">
                <a:solidFill>
                  <a:schemeClr val="tx1"/>
                </a:solidFill>
              </a:rPr>
              <a:t>Елабужский</a:t>
            </a:r>
            <a:endParaRPr lang="ru-RU" sz="1050" dirty="0">
              <a:solidFill>
                <a:schemeClr val="tx1"/>
              </a:solidFill>
            </a:endParaRPr>
          </a:p>
          <a:p>
            <a:r>
              <a:rPr lang="ru-RU" sz="1050" dirty="0" err="1">
                <a:solidFill>
                  <a:schemeClr val="tx1"/>
                </a:solidFill>
              </a:rPr>
              <a:t>Мамадышский</a:t>
            </a:r>
            <a:endParaRPr lang="ru-RU" sz="1050" dirty="0">
              <a:solidFill>
                <a:schemeClr val="tx1"/>
              </a:solidFill>
            </a:endParaRPr>
          </a:p>
          <a:p>
            <a:r>
              <a:rPr lang="ru-RU" sz="1050" dirty="0" err="1" smtClean="0">
                <a:solidFill>
                  <a:schemeClr val="tx1"/>
                </a:solidFill>
              </a:rPr>
              <a:t>Мензелинский</a:t>
            </a:r>
            <a:endParaRPr lang="ru-RU" sz="1050" dirty="0" smtClean="0">
              <a:solidFill>
                <a:schemeClr val="tx1"/>
              </a:solidFill>
            </a:endParaRPr>
          </a:p>
          <a:p>
            <a:r>
              <a:rPr lang="ru-RU" sz="1050" dirty="0" smtClean="0">
                <a:solidFill>
                  <a:schemeClr val="tx1"/>
                </a:solidFill>
              </a:rPr>
              <a:t>Менделеевский</a:t>
            </a:r>
          </a:p>
          <a:p>
            <a:r>
              <a:rPr lang="ru-RU" sz="1050" dirty="0" smtClean="0">
                <a:solidFill>
                  <a:schemeClr val="tx1"/>
                </a:solidFill>
              </a:rPr>
              <a:t>Набережные </a:t>
            </a:r>
            <a:r>
              <a:rPr lang="ru-RU" sz="1050" dirty="0">
                <a:solidFill>
                  <a:schemeClr val="tx1"/>
                </a:solidFill>
              </a:rPr>
              <a:t>Челны</a:t>
            </a:r>
          </a:p>
          <a:p>
            <a:r>
              <a:rPr lang="ru-RU" sz="1050" dirty="0" err="1" smtClean="0">
                <a:solidFill>
                  <a:schemeClr val="tx1"/>
                </a:solidFill>
              </a:rPr>
              <a:t>Тукаевский</a:t>
            </a:r>
            <a:endParaRPr lang="ru-RU" sz="1050" dirty="0" smtClean="0">
              <a:solidFill>
                <a:schemeClr val="tx1"/>
              </a:solidFill>
            </a:endParaRPr>
          </a:p>
          <a:p>
            <a:r>
              <a:rPr lang="ru-RU" sz="1050" dirty="0" err="1" smtClean="0">
                <a:solidFill>
                  <a:schemeClr val="tx1"/>
                </a:solidFill>
              </a:rPr>
              <a:t>Актанышский</a:t>
            </a:r>
            <a:endParaRPr lang="ru-RU" sz="1050" dirty="0" smtClean="0">
              <a:solidFill>
                <a:schemeClr val="tx1"/>
              </a:solidFill>
            </a:endParaRPr>
          </a:p>
          <a:p>
            <a:endParaRPr lang="ru-RU" sz="1000" dirty="0">
              <a:solidFill>
                <a:schemeClr val="tx1"/>
              </a:solidFill>
            </a:endParaRPr>
          </a:p>
        </p:txBody>
      </p:sp>
      <p:grpSp>
        <p:nvGrpSpPr>
          <p:cNvPr id="22" name="Группа 3"/>
          <p:cNvGrpSpPr/>
          <p:nvPr/>
        </p:nvGrpSpPr>
        <p:grpSpPr>
          <a:xfrm>
            <a:off x="71406" y="142852"/>
            <a:ext cx="9001156" cy="642941"/>
            <a:chOff x="71406" y="71414"/>
            <a:chExt cx="8929750" cy="646331"/>
          </a:xfrm>
        </p:grpSpPr>
        <p:sp>
          <p:nvSpPr>
            <p:cNvPr id="23" name="Прямоугольник 22"/>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СНТ</a:t>
              </a:r>
              <a:endParaRPr lang="ru-RU" sz="2800" dirty="0"/>
            </a:p>
          </p:txBody>
        </p:sp>
        <p:sp>
          <p:nvSpPr>
            <p:cNvPr id="24" name="Прямоугольник 23"/>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25" name="Рисунок 24" descr="F:\для Алсу\_Алсу 11.jpg"/>
          <p:cNvPicPr/>
          <p:nvPr/>
        </p:nvPicPr>
        <p:blipFill>
          <a:blip r:embed="rId2" cstate="print"/>
          <a:srcRect l="11340" t="6667" r="17139" b="26666"/>
          <a:stretch>
            <a:fillRect/>
          </a:stretch>
        </p:blipFill>
        <p:spPr bwMode="auto">
          <a:xfrm>
            <a:off x="142844" y="1714488"/>
            <a:ext cx="1214446" cy="1357322"/>
          </a:xfrm>
          <a:prstGeom prst="rect">
            <a:avLst/>
          </a:prstGeom>
          <a:noFill/>
          <a:ln w="9525">
            <a:noFill/>
            <a:miter lim="800000"/>
            <a:headEnd/>
            <a:tailEnd/>
          </a:ln>
        </p:spPr>
      </p:pic>
      <p:pic>
        <p:nvPicPr>
          <p:cNvPr id="28" name="Рисунок 27" descr="Мартышина Ольга Павловна (2).jpg"/>
          <p:cNvPicPr>
            <a:picLocks noChangeAspect="1"/>
          </p:cNvPicPr>
          <p:nvPr/>
        </p:nvPicPr>
        <p:blipFill>
          <a:blip r:embed="rId3" cstate="print"/>
          <a:srcRect l="25000" t="12500" r="18750" b="4167"/>
          <a:stretch>
            <a:fillRect/>
          </a:stretch>
        </p:blipFill>
        <p:spPr>
          <a:xfrm>
            <a:off x="1500167" y="1714488"/>
            <a:ext cx="1214445" cy="1349383"/>
          </a:xfrm>
          <a:prstGeom prst="rect">
            <a:avLst/>
          </a:prstGeom>
        </p:spPr>
      </p:pic>
      <p:pic>
        <p:nvPicPr>
          <p:cNvPr id="29" name="Рисунок 28" descr="3. Шалагина А.Н..JPG"/>
          <p:cNvPicPr>
            <a:picLocks noChangeAspect="1"/>
          </p:cNvPicPr>
          <p:nvPr/>
        </p:nvPicPr>
        <p:blipFill>
          <a:blip r:embed="rId4" cstate="print"/>
          <a:srcRect l="17500" t="3125" r="29828" b="40129"/>
          <a:stretch>
            <a:fillRect/>
          </a:stretch>
        </p:blipFill>
        <p:spPr>
          <a:xfrm>
            <a:off x="4000496" y="1714488"/>
            <a:ext cx="1171030" cy="1357322"/>
          </a:xfrm>
          <a:prstGeom prst="rect">
            <a:avLst/>
          </a:prstGeom>
        </p:spPr>
      </p:pic>
      <p:pic>
        <p:nvPicPr>
          <p:cNvPr id="32" name="Рисунок 31" descr="Моисеева Ольга Юрьевна заведующая отделом по работе с ДОО и старшеклассниками Центра дополнительного образования детей Тетюшского муниципального района РТ.jpg"/>
          <p:cNvPicPr>
            <a:picLocks noChangeAspect="1"/>
          </p:cNvPicPr>
          <p:nvPr/>
        </p:nvPicPr>
        <p:blipFill>
          <a:blip r:embed="rId5" cstate="print"/>
          <a:srcRect l="36122" t="13781" r="23437" b="21238"/>
          <a:stretch>
            <a:fillRect/>
          </a:stretch>
        </p:blipFill>
        <p:spPr>
          <a:xfrm>
            <a:off x="6572264" y="1714488"/>
            <a:ext cx="1143007" cy="1346930"/>
          </a:xfrm>
          <a:prstGeom prst="rect">
            <a:avLst/>
          </a:prstGeom>
        </p:spPr>
      </p:pic>
      <p:pic>
        <p:nvPicPr>
          <p:cNvPr id="33" name="Рисунок 32" descr="Азнакаево Зайниева Р.З..jpg"/>
          <p:cNvPicPr>
            <a:picLocks noChangeAspect="1"/>
          </p:cNvPicPr>
          <p:nvPr/>
        </p:nvPicPr>
        <p:blipFill>
          <a:blip r:embed="rId6"/>
          <a:srcRect l="30443" t="2814" r="35099" b="38824"/>
          <a:stretch>
            <a:fillRect/>
          </a:stretch>
        </p:blipFill>
        <p:spPr>
          <a:xfrm>
            <a:off x="2857488" y="1714488"/>
            <a:ext cx="1071570" cy="1361184"/>
          </a:xfrm>
          <a:prstGeom prst="rect">
            <a:avLst/>
          </a:prstGeom>
        </p:spPr>
      </p:pic>
      <p:sp>
        <p:nvSpPr>
          <p:cNvPr id="44033" name="Rectangle 1"/>
          <p:cNvSpPr>
            <a:spLocks noChangeArrowheads="1"/>
          </p:cNvSpPr>
          <p:nvPr/>
        </p:nvSpPr>
        <p:spPr bwMode="auto">
          <a:xfrm>
            <a:off x="4071934" y="3071810"/>
            <a:ext cx="128585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dirty="0" err="1" smtClean="0">
                <a:ln>
                  <a:noFill/>
                </a:ln>
                <a:effectLst/>
                <a:ea typeface="Calibri" pitchFamily="34" charset="0"/>
                <a:cs typeface="Times New Roman" pitchFamily="18" charset="0"/>
              </a:rPr>
              <a:t>Шалагина</a:t>
            </a:r>
            <a:r>
              <a:rPr kumimoji="0" lang="ru-RU" sz="800" b="1" i="0" u="none" strike="noStrike" cap="none" normalizeH="0" baseline="0" dirty="0" smtClean="0">
                <a:ln>
                  <a:noFill/>
                </a:ln>
                <a:effectLst/>
                <a:ea typeface="Calibri" pitchFamily="34"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dirty="0" smtClean="0">
                <a:ln>
                  <a:noFill/>
                </a:ln>
                <a:effectLst/>
                <a:ea typeface="Calibri" pitchFamily="34" charset="0"/>
                <a:cs typeface="Times New Roman" pitchFamily="18" charset="0"/>
              </a:rPr>
              <a:t>Анастасия  Николаевна</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Куратор ДО</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 г. Нижнекамска  </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Педагог-организатор </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МБОУ ДОД «Дворец творчества детей и молодежи» им. И.Х.Садыкова Нижнекамского МР РТ </a:t>
            </a:r>
          </a:p>
        </p:txBody>
      </p:sp>
      <p:pic>
        <p:nvPicPr>
          <p:cNvPr id="35" name="Рисунок 34" descr="новикова куратор Алексеевского района.jpg"/>
          <p:cNvPicPr>
            <a:picLocks noChangeAspect="1"/>
          </p:cNvPicPr>
          <p:nvPr/>
        </p:nvPicPr>
        <p:blipFill>
          <a:blip r:embed="rId7" cstate="print"/>
          <a:srcRect l="45313" t="8333" r="24219" b="46261"/>
          <a:stretch>
            <a:fillRect/>
          </a:stretch>
        </p:blipFill>
        <p:spPr>
          <a:xfrm>
            <a:off x="7858180" y="1714488"/>
            <a:ext cx="1214414" cy="1357321"/>
          </a:xfrm>
          <a:prstGeom prst="rect">
            <a:avLst/>
          </a:prstGeom>
        </p:spPr>
      </p:pic>
      <p:sp>
        <p:nvSpPr>
          <p:cNvPr id="41" name="Rectangle 1"/>
          <p:cNvSpPr>
            <a:spLocks noChangeArrowheads="1"/>
          </p:cNvSpPr>
          <p:nvPr/>
        </p:nvSpPr>
        <p:spPr bwMode="auto">
          <a:xfrm>
            <a:off x="71406" y="3071810"/>
            <a:ext cx="121444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800" b="1" dirty="0" err="1" smtClean="0"/>
              <a:t>Мортазина</a:t>
            </a:r>
            <a:r>
              <a:rPr lang="ru-RU" sz="800" b="1" dirty="0" smtClean="0"/>
              <a:t> </a:t>
            </a:r>
          </a:p>
          <a:p>
            <a:pPr lvl="0" algn="ctr" fontAlgn="base">
              <a:spcBef>
                <a:spcPct val="0"/>
              </a:spcBef>
              <a:spcAft>
                <a:spcPct val="0"/>
              </a:spcAft>
            </a:pPr>
            <a:r>
              <a:rPr lang="ru-RU" sz="800" b="1" dirty="0" err="1" smtClean="0"/>
              <a:t>Алсу</a:t>
            </a:r>
            <a:r>
              <a:rPr lang="ru-RU" sz="800" b="1" dirty="0" smtClean="0"/>
              <a:t>  </a:t>
            </a:r>
            <a:r>
              <a:rPr lang="ru-RU" sz="800" b="1" dirty="0" err="1" smtClean="0"/>
              <a:t>Мухамматовна</a:t>
            </a:r>
            <a:endParaRPr lang="ru-RU" sz="800" b="1" dirty="0" smtClean="0"/>
          </a:p>
          <a:p>
            <a:pPr lvl="0" algn="ctr" fontAlgn="base">
              <a:spcBef>
                <a:spcPct val="0"/>
              </a:spcBef>
              <a:spcAft>
                <a:spcPct val="0"/>
              </a:spcAft>
            </a:pPr>
            <a:endParaRPr lang="ru-RU" sz="800" b="1" dirty="0" smtClean="0"/>
          </a:p>
          <a:p>
            <a:pPr lvl="0" algn="ctr" fontAlgn="base">
              <a:spcBef>
                <a:spcPct val="0"/>
              </a:spcBef>
              <a:spcAft>
                <a:spcPct val="0"/>
              </a:spcAft>
            </a:pPr>
            <a:r>
              <a:rPr lang="ru-RU" sz="800" dirty="0" smtClean="0"/>
              <a:t>Куратор ДО</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 Арского МР РТ</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Методист по </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работе ДО </a:t>
            </a:r>
          </a:p>
          <a:p>
            <a:pPr lvl="0" algn="ctr" eaLnBrk="0" fontAlgn="base" hangingPunct="0">
              <a:spcBef>
                <a:spcPct val="0"/>
              </a:spcBef>
              <a:spcAft>
                <a:spcPct val="0"/>
              </a:spcAft>
            </a:pPr>
            <a:r>
              <a:rPr lang="ru-RU" sz="800" dirty="0" smtClean="0"/>
              <a:t>МБУ ДО «Дворец школьников»</a:t>
            </a:r>
          </a:p>
          <a:p>
            <a:pPr lvl="0" algn="ctr" eaLnBrk="0" fontAlgn="base" hangingPunct="0">
              <a:spcBef>
                <a:spcPct val="0"/>
              </a:spcBef>
              <a:spcAft>
                <a:spcPct val="0"/>
              </a:spcAft>
            </a:pPr>
            <a:r>
              <a:rPr lang="ru-RU" sz="800" dirty="0" smtClean="0"/>
              <a:t> Арского МР РТ</a:t>
            </a:r>
          </a:p>
        </p:txBody>
      </p:sp>
      <p:sp>
        <p:nvSpPr>
          <p:cNvPr id="42" name="Rectangle 1"/>
          <p:cNvSpPr>
            <a:spLocks noChangeArrowheads="1"/>
          </p:cNvSpPr>
          <p:nvPr/>
        </p:nvSpPr>
        <p:spPr bwMode="auto">
          <a:xfrm>
            <a:off x="1357290" y="3071810"/>
            <a:ext cx="128585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dirty="0" smtClean="0">
                <a:ln>
                  <a:noFill/>
                </a:ln>
                <a:effectLst/>
                <a:ea typeface="Calibri" pitchFamily="34" charset="0"/>
                <a:cs typeface="Times New Roman" pitchFamily="18" charset="0"/>
              </a:rPr>
              <a:t>Мартышина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dirty="0" smtClean="0">
                <a:ln>
                  <a:noFill/>
                </a:ln>
                <a:effectLst/>
                <a:ea typeface="Calibri" pitchFamily="34" charset="0"/>
                <a:cs typeface="Times New Roman" pitchFamily="18" charset="0"/>
              </a:rPr>
              <a:t> Ольга Павловна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1" i="0" u="none" strike="noStrike" cap="none" normalizeH="0" baseline="0" dirty="0" smtClean="0">
              <a:ln>
                <a:noFill/>
              </a:ln>
              <a:effectLs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cs typeface="Arial" pitchFamily="34" charset="0"/>
              </a:rPr>
              <a:t>К</a:t>
            </a:r>
            <a:r>
              <a:rPr lang="ru-RU" sz="800" dirty="0" smtClean="0"/>
              <a:t>уратор ДО</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err="1" smtClean="0"/>
              <a:t>Зеленодольский</a:t>
            </a:r>
            <a:r>
              <a:rPr lang="ru-RU" sz="800" dirty="0" smtClean="0"/>
              <a:t> МР РТ</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Методист </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МБОУ ДОД «Дворец внешкольной работы» Зеленодольского МР РТ</a:t>
            </a:r>
          </a:p>
        </p:txBody>
      </p:sp>
      <p:sp>
        <p:nvSpPr>
          <p:cNvPr id="44" name="Rectangle 1"/>
          <p:cNvSpPr>
            <a:spLocks noChangeArrowheads="1"/>
          </p:cNvSpPr>
          <p:nvPr/>
        </p:nvSpPr>
        <p:spPr bwMode="auto">
          <a:xfrm>
            <a:off x="2643174" y="3071810"/>
            <a:ext cx="15001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800" b="1" dirty="0" err="1" smtClean="0"/>
              <a:t>Зайниева</a:t>
            </a:r>
            <a:r>
              <a:rPr lang="ru-RU" sz="800" b="1" dirty="0" smtClean="0"/>
              <a:t> </a:t>
            </a:r>
          </a:p>
          <a:p>
            <a:pPr lvl="0" algn="ctr" fontAlgn="base">
              <a:spcBef>
                <a:spcPct val="0"/>
              </a:spcBef>
              <a:spcAft>
                <a:spcPct val="0"/>
              </a:spcAft>
            </a:pPr>
            <a:r>
              <a:rPr lang="ru-RU" sz="800" b="1" dirty="0" smtClean="0"/>
              <a:t>Регина </a:t>
            </a:r>
            <a:r>
              <a:rPr lang="ru-RU" sz="800" b="1" dirty="0" err="1" smtClean="0"/>
              <a:t>Зиннуровна</a:t>
            </a:r>
            <a:endParaRPr lang="ru-RU" sz="800" b="1" dirty="0" smtClean="0"/>
          </a:p>
          <a:p>
            <a:pPr algn="ctr" fontAlgn="base">
              <a:spcBef>
                <a:spcPct val="0"/>
              </a:spcBef>
              <a:spcAft>
                <a:spcPct val="0"/>
              </a:spcAft>
            </a:pPr>
            <a:r>
              <a:rPr lang="ru-RU" sz="800" dirty="0" smtClean="0"/>
              <a:t>Куратор ДО</a:t>
            </a:r>
          </a:p>
          <a:p>
            <a:pPr lvl="0" algn="ctr" fontAlgn="base">
              <a:spcBef>
                <a:spcPct val="0"/>
              </a:spcBef>
              <a:spcAft>
                <a:spcPct val="0"/>
              </a:spcAft>
            </a:pPr>
            <a:r>
              <a:rPr lang="ru-RU" sz="800" dirty="0" err="1" smtClean="0"/>
              <a:t>Азнакевского</a:t>
            </a:r>
            <a:r>
              <a:rPr lang="ru-RU" sz="800" dirty="0" smtClean="0"/>
              <a:t> МР РТ</a:t>
            </a:r>
            <a:br>
              <a:rPr lang="ru-RU" sz="800" dirty="0" smtClean="0"/>
            </a:br>
            <a:r>
              <a:rPr lang="ru-RU" sz="800" dirty="0" smtClean="0"/>
              <a:t>Заведующая отделом по работе со старшеклассникам</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МБО ДО «Центр детского творчества города Азнакаево» </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Азнакаевского МР РТ </a:t>
            </a:r>
          </a:p>
        </p:txBody>
      </p:sp>
      <p:sp>
        <p:nvSpPr>
          <p:cNvPr id="45" name="Rectangle 1"/>
          <p:cNvSpPr>
            <a:spLocks noChangeArrowheads="1"/>
          </p:cNvSpPr>
          <p:nvPr/>
        </p:nvSpPr>
        <p:spPr bwMode="auto">
          <a:xfrm>
            <a:off x="6500858" y="3071810"/>
            <a:ext cx="128585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800" b="1" dirty="0" smtClean="0"/>
              <a:t>Моисеева </a:t>
            </a:r>
          </a:p>
          <a:p>
            <a:pPr lvl="0" algn="ctr" fontAlgn="base">
              <a:spcBef>
                <a:spcPct val="0"/>
              </a:spcBef>
              <a:spcAft>
                <a:spcPct val="0"/>
              </a:spcAft>
            </a:pPr>
            <a:r>
              <a:rPr lang="ru-RU" sz="800" b="1" dirty="0" smtClean="0"/>
              <a:t>Ольга  Юрьевна </a:t>
            </a:r>
          </a:p>
          <a:p>
            <a:pPr lvl="0" algn="ctr" fontAlgn="base">
              <a:spcBef>
                <a:spcPct val="0"/>
              </a:spcBef>
              <a:spcAft>
                <a:spcPct val="0"/>
              </a:spcAft>
            </a:pPr>
            <a:r>
              <a:rPr lang="ru-RU" sz="800" dirty="0" smtClean="0"/>
              <a:t>Куратор ДО</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Тетюшского МР РТ</a:t>
            </a:r>
          </a:p>
          <a:p>
            <a:pPr algn="ctr" eaLnBrk="0" fontAlgn="base" hangingPunct="0">
              <a:spcBef>
                <a:spcPct val="0"/>
              </a:spcBef>
              <a:spcAft>
                <a:spcPct val="0"/>
              </a:spcAft>
            </a:pPr>
            <a:r>
              <a:rPr lang="ru-RU" sz="800" b="1" dirty="0" smtClean="0"/>
              <a:t>з</a:t>
            </a:r>
            <a:r>
              <a:rPr lang="ru-RU" sz="800" dirty="0" smtClean="0"/>
              <a:t>аведующая отделом по работе с ДО </a:t>
            </a:r>
          </a:p>
          <a:p>
            <a:pPr algn="ctr" eaLnBrk="0" fontAlgn="base" hangingPunct="0">
              <a:spcBef>
                <a:spcPct val="0"/>
              </a:spcBef>
              <a:spcAft>
                <a:spcPct val="0"/>
              </a:spcAft>
            </a:pPr>
            <a:r>
              <a:rPr lang="ru-RU" sz="800" dirty="0" smtClean="0"/>
              <a:t>МБОУ ДОД «Центр дополнительного образования детей Тетюшского МР РТ</a:t>
            </a:r>
          </a:p>
        </p:txBody>
      </p:sp>
      <p:sp>
        <p:nvSpPr>
          <p:cNvPr id="47" name="Rectangle 1"/>
          <p:cNvSpPr>
            <a:spLocks noChangeArrowheads="1"/>
          </p:cNvSpPr>
          <p:nvPr/>
        </p:nvSpPr>
        <p:spPr bwMode="auto">
          <a:xfrm>
            <a:off x="5286412" y="3071810"/>
            <a:ext cx="128585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sz="800" b="1" i="0" u="none" strike="noStrike" cap="none" normalizeH="0" baseline="0" dirty="0" smtClean="0">
                <a:ln>
                  <a:noFill/>
                </a:ln>
                <a:effectLst/>
                <a:ea typeface="Calibri" pitchFamily="34" charset="0"/>
                <a:cs typeface="Times New Roman" pitchFamily="18" charset="0"/>
              </a:rPr>
              <a:t>Рассказов </a:t>
            </a:r>
          </a:p>
          <a:p>
            <a:pPr lvl="0" algn="ctr" fontAlgn="base">
              <a:spcBef>
                <a:spcPct val="0"/>
              </a:spcBef>
              <a:spcAft>
                <a:spcPct val="0"/>
              </a:spcAft>
            </a:pPr>
            <a:r>
              <a:rPr kumimoji="0" lang="ru-RU" sz="800" b="1" i="0" u="none" strike="noStrike" cap="none" normalizeH="0" baseline="0" dirty="0" smtClean="0">
                <a:ln>
                  <a:noFill/>
                </a:ln>
                <a:effectLst/>
                <a:ea typeface="Calibri" pitchFamily="34" charset="0"/>
                <a:cs typeface="Times New Roman" pitchFamily="18" charset="0"/>
              </a:rPr>
              <a:t>Станислав </a:t>
            </a:r>
            <a:r>
              <a:rPr lang="ru-RU" sz="800" b="1" dirty="0" smtClean="0"/>
              <a:t>Павлович</a:t>
            </a:r>
          </a:p>
          <a:p>
            <a:pPr lvl="0" algn="ctr" fontAlgn="base">
              <a:spcBef>
                <a:spcPct val="0"/>
              </a:spcBef>
              <a:spcAft>
                <a:spcPct val="0"/>
              </a:spcAft>
            </a:pPr>
            <a:endParaRPr kumimoji="0" lang="ru-RU" sz="800" b="1" i="0" u="none" strike="noStrike" cap="none" normalizeH="0" baseline="0" dirty="0" smtClean="0">
              <a:ln>
                <a:noFill/>
              </a:ln>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Куратор ДО</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 г. Набережные Челны  </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Педагог-организатор </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МАУ ДОД «Дом детского творчества №15»</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 г. Набережные Челны РТ</a:t>
            </a:r>
          </a:p>
        </p:txBody>
      </p:sp>
      <p:sp>
        <p:nvSpPr>
          <p:cNvPr id="50" name="Rectangle 1"/>
          <p:cNvSpPr>
            <a:spLocks noChangeArrowheads="1"/>
          </p:cNvSpPr>
          <p:nvPr/>
        </p:nvSpPr>
        <p:spPr bwMode="auto">
          <a:xfrm>
            <a:off x="7786742" y="3071810"/>
            <a:ext cx="128585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800" b="1" dirty="0" smtClean="0">
                <a:cs typeface="Times New Roman" pitchFamily="18" charset="0"/>
              </a:rPr>
              <a:t>Новикова </a:t>
            </a:r>
          </a:p>
          <a:p>
            <a:pPr marL="0" marR="0" lvl="0" indent="0" algn="ctr" defTabSz="914400" rtl="0" eaLnBrk="1" fontAlgn="base" latinLnBrk="0" hangingPunct="1">
              <a:lnSpc>
                <a:spcPct val="100000"/>
              </a:lnSpc>
              <a:spcBef>
                <a:spcPct val="0"/>
              </a:spcBef>
              <a:spcAft>
                <a:spcPct val="0"/>
              </a:spcAft>
              <a:buClrTx/>
              <a:buSzTx/>
              <a:buFontTx/>
              <a:buNone/>
              <a:tabLst/>
            </a:pPr>
            <a:r>
              <a:rPr lang="ru-RU" sz="800" b="1" dirty="0" smtClean="0">
                <a:cs typeface="Times New Roman" pitchFamily="18" charset="0"/>
              </a:rPr>
              <a:t>Наталья  Владимировна</a:t>
            </a:r>
            <a:endParaRPr kumimoji="0" lang="ru-RU" sz="800" b="1" i="0" u="none" strike="noStrike" cap="none" normalizeH="0" baseline="0" dirty="0" smtClean="0">
              <a:ln>
                <a:noFill/>
              </a:ln>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Куратор ДО</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Алексеевского МР РТ</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Заместитель директора по УВР </a:t>
            </a:r>
          </a:p>
          <a:p>
            <a:pPr marL="0" marR="0" lvl="0" indent="0" algn="ctr" defTabSz="914400" rtl="0" eaLnBrk="0" fontAlgn="base" latinLnBrk="0" hangingPunct="0">
              <a:lnSpc>
                <a:spcPct val="100000"/>
              </a:lnSpc>
              <a:spcBef>
                <a:spcPct val="0"/>
              </a:spcBef>
              <a:spcAft>
                <a:spcPct val="0"/>
              </a:spcAft>
              <a:buClrTx/>
              <a:buSzTx/>
              <a:buFontTx/>
              <a:buNone/>
              <a:tabLst/>
            </a:pPr>
            <a:r>
              <a:rPr lang="ru-RU" sz="800" dirty="0" smtClean="0"/>
              <a:t>МБОУ ДОД «Центр детского творчества» Алексеевского МР  РТ</a:t>
            </a:r>
          </a:p>
        </p:txBody>
      </p:sp>
      <p:pic>
        <p:nvPicPr>
          <p:cNvPr id="51" name="Рисунок 50" descr="IMG_0473.JPG"/>
          <p:cNvPicPr>
            <a:picLocks noChangeAspect="1"/>
          </p:cNvPicPr>
          <p:nvPr/>
        </p:nvPicPr>
        <p:blipFill>
          <a:blip r:embed="rId8"/>
          <a:srcRect l="33045" r="5717" b="47510"/>
          <a:stretch>
            <a:fillRect/>
          </a:stretch>
        </p:blipFill>
        <p:spPr>
          <a:xfrm>
            <a:off x="5286380" y="1714487"/>
            <a:ext cx="1187659" cy="1357323"/>
          </a:xfrm>
          <a:prstGeom prst="rect">
            <a:avLst/>
          </a:prstGeom>
        </p:spPr>
      </p:pic>
    </p:spTree>
    <p:extLst>
      <p:ext uri="{BB962C8B-B14F-4D97-AF65-F5344CB8AC3E}">
        <p14:creationId xmlns="" xmlns:p14="http://schemas.microsoft.com/office/powerpoint/2010/main" val="1062198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1438" y="71414"/>
            <a:ext cx="6572264" cy="714380"/>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Содержимое 5" descr="photo_25426.jpg"/>
          <p:cNvPicPr>
            <a:picLocks noGrp="1" noChangeAspect="1"/>
          </p:cNvPicPr>
          <p:nvPr>
            <p:ph idx="1"/>
          </p:nvPr>
        </p:nvPicPr>
        <p:blipFill>
          <a:blip r:embed="rId2"/>
          <a:stretch>
            <a:fillRect/>
          </a:stretch>
        </p:blipFill>
        <p:spPr>
          <a:xfrm flipH="1">
            <a:off x="7358080" y="32672"/>
            <a:ext cx="857257" cy="1181750"/>
          </a:xfrm>
        </p:spPr>
      </p:pic>
      <p:sp>
        <p:nvSpPr>
          <p:cNvPr id="4" name="Прямоугольник 3"/>
          <p:cNvSpPr/>
          <p:nvPr/>
        </p:nvSpPr>
        <p:spPr>
          <a:xfrm>
            <a:off x="-32" y="71414"/>
            <a:ext cx="4572000" cy="954107"/>
          </a:xfrm>
          <a:prstGeom prst="rect">
            <a:avLst/>
          </a:prstGeom>
        </p:spPr>
        <p:txBody>
          <a:bodyPr>
            <a:spAutoFit/>
          </a:bodyPr>
          <a:lstStyle/>
          <a:p>
            <a:r>
              <a:rPr lang="ru-RU" sz="1400" b="1" dirty="0"/>
              <a:t>Заместитель Премьер-министра Республики Татарстан - министр образования и науки Республики </a:t>
            </a:r>
            <a:r>
              <a:rPr lang="ru-RU" sz="1400" b="1" dirty="0" smtClean="0"/>
              <a:t>Татарстан </a:t>
            </a:r>
            <a:r>
              <a:rPr lang="ru-RU" sz="1400" b="1" i="1" dirty="0"/>
              <a:t>Фаттахов </a:t>
            </a:r>
            <a:r>
              <a:rPr lang="ru-RU" sz="1400" b="1" i="1" dirty="0" err="1"/>
              <a:t>Энгель</a:t>
            </a:r>
            <a:r>
              <a:rPr lang="ru-RU" sz="1400" b="1" i="1" dirty="0"/>
              <a:t> </a:t>
            </a:r>
            <a:r>
              <a:rPr lang="ru-RU" sz="1400" b="1" i="1" dirty="0" smtClean="0"/>
              <a:t> </a:t>
            </a:r>
            <a:r>
              <a:rPr lang="ru-RU" sz="1400" b="1" i="1" dirty="0" err="1" smtClean="0"/>
              <a:t>Навапович</a:t>
            </a:r>
            <a:endParaRPr lang="ru-RU" sz="1400" b="1" i="1" dirty="0"/>
          </a:p>
          <a:p>
            <a:endParaRPr lang="ru-RU" sz="1400" b="1" dirty="0"/>
          </a:p>
        </p:txBody>
      </p:sp>
      <p:sp>
        <p:nvSpPr>
          <p:cNvPr id="1025" name="Rectangle 1"/>
          <p:cNvSpPr>
            <a:spLocks noChangeArrowheads="1"/>
          </p:cNvSpPr>
          <p:nvPr/>
        </p:nvSpPr>
        <p:spPr bwMode="auto">
          <a:xfrm>
            <a:off x="71406" y="714356"/>
            <a:ext cx="9072594"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lang="ru-RU" sz="1400" b="1" dirty="0" smtClean="0">
                <a:latin typeface="Times New Roman" pitchFamily="18" charset="0"/>
                <a:ea typeface="Calibri" pitchFamily="34" charset="0"/>
                <a:cs typeface="Times New Roman" pitchFamily="18" charset="0"/>
              </a:rPr>
              <a:t>Дорогие друзья</a:t>
            </a:r>
            <a:r>
              <a:rPr kumimoji="0" lang="ru-RU" sz="1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Союз наследников Татарстана– это продолжение традиций пионерии. Пионеры всегда показывали пример того, как надо любить свою Родину, как хорошо учиться, как помогать своим старшим товарищам и шефствовать над малышами. Сегодня наследники продолжают эти лучшие традиции нашего Отечества.</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Обращаюсь к ветеранам</a:t>
            </a:r>
            <a:r>
              <a:rPr kumimoji="0" lang="ru-RU" sz="1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пионерского движения, тем, кто в далеком 1990 году стоял у истоков  создания Союза наследников Татарстана. Эти люди олицетворяют лучшие черты молодежи минувшего столетия. Рядом с вами, представители современного детского движения нашей республики. Настал момент передачи эстафеты от одного поколения другому.15 сентября этого года «Союз наследников Татарстана» отметил свой юбилей – 25-летие. За 25 лет в СНТ накоплен огромный опыт воспитательной работы, но пришло время провести модернизацию,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ребрендинг</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организации, необходимо наполнить ее новой идеологией  и формами работы, чтобы она соответствовала реалиям общества, была интересна современным детям и подросткам. Детское движение республики не должно стоять на месте, оно должно активно развиваться! Для этого в РТ созданы все необходимые условия.</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Новый этап развитию детского движения придает  принятие Указа Президента Российской Федерации Владимира Вадимовича Путина о создании детско-юношеской общественно-государственной организации «Российское движение школьников».</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Приоритетная Задача МОиН РТ, обозначенная в Стратегии развития воспитания -  создание системы поддержки развития детско-юношеских организаций и движений. </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Это мы планируем делать через:</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развитие правовой базы функционирования детско-юношеских общественных организаций;</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-взаимодействие и координацию деятельности министерств и ведомств с  </a:t>
            </a:r>
            <a:r>
              <a:rPr kumimoji="0" lang="ru-RU"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детско</a:t>
            </a: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–юношеских  общественными организациями;</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обеспечение финансовой и материальной поддержки на уровне республики;</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формирование кадровой политики в области детского движения;</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обеспечение методической и информационной поддержки детско-юношеских общественных организаций;</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Надеюсь, что молодое поколение найдёт в Союзе наследников Татарстана организацию, которая поможет им обрести друзей, войти в мир сложившимися взрослыми людьми и впоследствии в нём не потеряться!  </a:t>
            </a:r>
            <a:endParaRPr kumimoji="0" lang="ru-RU" sz="4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Искренне желаю всем удачи! Новых вам дел и свершений! Новых дорог и открытий!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1406" y="142852"/>
            <a:ext cx="9001156" cy="64294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СНТ</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8" name="Прямоугольник 7"/>
          <p:cNvSpPr/>
          <p:nvPr/>
        </p:nvSpPr>
        <p:spPr>
          <a:xfrm>
            <a:off x="906502" y="3500438"/>
            <a:ext cx="1112342" cy="400110"/>
          </a:xfrm>
          <a:prstGeom prst="rect">
            <a:avLst/>
          </a:prstGeom>
        </p:spPr>
        <p:txBody>
          <a:bodyPr wrap="square">
            <a:spAutoFit/>
          </a:bodyPr>
          <a:lstStyle/>
          <a:p>
            <a:pPr lvl="0"/>
            <a:r>
              <a:rPr lang="ru-RU" sz="2000" b="1" dirty="0" smtClean="0">
                <a:solidFill>
                  <a:prstClr val="black"/>
                </a:solidFill>
              </a:rPr>
              <a:t>Арский</a:t>
            </a:r>
          </a:p>
        </p:txBody>
      </p:sp>
      <p:sp>
        <p:nvSpPr>
          <p:cNvPr id="9" name="Прямоугольник 8"/>
          <p:cNvSpPr/>
          <p:nvPr/>
        </p:nvSpPr>
        <p:spPr>
          <a:xfrm>
            <a:off x="6781819" y="5957848"/>
            <a:ext cx="1523569" cy="400110"/>
          </a:xfrm>
          <a:prstGeom prst="rect">
            <a:avLst/>
          </a:prstGeom>
        </p:spPr>
        <p:txBody>
          <a:bodyPr wrap="square">
            <a:spAutoFit/>
          </a:bodyPr>
          <a:lstStyle/>
          <a:p>
            <a:pPr lvl="0"/>
            <a:r>
              <a:rPr lang="ru-RU" sz="2000" b="1" dirty="0" err="1" smtClean="0">
                <a:solidFill>
                  <a:prstClr val="black"/>
                </a:solidFill>
              </a:rPr>
              <a:t>Атнинский</a:t>
            </a:r>
            <a:endParaRPr lang="ru-RU" sz="2000" b="1" dirty="0">
              <a:solidFill>
                <a:prstClr val="black"/>
              </a:solidFill>
            </a:endParaRPr>
          </a:p>
        </p:txBody>
      </p:sp>
      <p:sp>
        <p:nvSpPr>
          <p:cNvPr id="10" name="Прямоугольник 9"/>
          <p:cNvSpPr/>
          <p:nvPr/>
        </p:nvSpPr>
        <p:spPr>
          <a:xfrm>
            <a:off x="6590876" y="3500438"/>
            <a:ext cx="1910214" cy="400110"/>
          </a:xfrm>
          <a:prstGeom prst="rect">
            <a:avLst/>
          </a:prstGeom>
        </p:spPr>
        <p:txBody>
          <a:bodyPr wrap="square">
            <a:spAutoFit/>
          </a:bodyPr>
          <a:lstStyle/>
          <a:p>
            <a:pPr lvl="0"/>
            <a:r>
              <a:rPr lang="ru-RU" sz="2000" b="1" dirty="0" err="1" smtClean="0">
                <a:solidFill>
                  <a:prstClr val="black"/>
                </a:solidFill>
              </a:rPr>
              <a:t>Балтасинский</a:t>
            </a:r>
            <a:endParaRPr lang="ru-RU" sz="2000" b="1" dirty="0">
              <a:solidFill>
                <a:prstClr val="black"/>
              </a:solidFill>
            </a:endParaRPr>
          </a:p>
        </p:txBody>
      </p:sp>
      <p:sp>
        <p:nvSpPr>
          <p:cNvPr id="11" name="Прямоугольник 10"/>
          <p:cNvSpPr/>
          <p:nvPr/>
        </p:nvSpPr>
        <p:spPr>
          <a:xfrm>
            <a:off x="4633842" y="3457518"/>
            <a:ext cx="2099910" cy="400110"/>
          </a:xfrm>
          <a:prstGeom prst="rect">
            <a:avLst/>
          </a:prstGeom>
        </p:spPr>
        <p:txBody>
          <a:bodyPr wrap="square">
            <a:spAutoFit/>
          </a:bodyPr>
          <a:lstStyle/>
          <a:p>
            <a:pPr lvl="0"/>
            <a:r>
              <a:rPr lang="ru-RU" sz="2000" b="1" dirty="0" err="1" smtClean="0">
                <a:solidFill>
                  <a:prstClr val="black"/>
                </a:solidFill>
              </a:rPr>
              <a:t>Высокогорский</a:t>
            </a:r>
            <a:endParaRPr lang="ru-RU" sz="2000" b="1" dirty="0" smtClean="0">
              <a:solidFill>
                <a:prstClr val="black"/>
              </a:solidFill>
            </a:endParaRPr>
          </a:p>
        </p:txBody>
      </p:sp>
      <p:sp>
        <p:nvSpPr>
          <p:cNvPr id="12" name="Прямоугольник 11"/>
          <p:cNvSpPr/>
          <p:nvPr/>
        </p:nvSpPr>
        <p:spPr>
          <a:xfrm>
            <a:off x="2732210" y="3457518"/>
            <a:ext cx="1715526" cy="400110"/>
          </a:xfrm>
          <a:prstGeom prst="rect">
            <a:avLst/>
          </a:prstGeom>
        </p:spPr>
        <p:txBody>
          <a:bodyPr wrap="square">
            <a:spAutoFit/>
          </a:bodyPr>
          <a:lstStyle/>
          <a:p>
            <a:pPr lvl="0"/>
            <a:r>
              <a:rPr lang="ru-RU" sz="2000" b="1" dirty="0" err="1" smtClean="0">
                <a:solidFill>
                  <a:prstClr val="black"/>
                </a:solidFill>
              </a:rPr>
              <a:t>Кукморский</a:t>
            </a:r>
            <a:endParaRPr lang="ru-RU" sz="2000" b="1" dirty="0" smtClean="0">
              <a:solidFill>
                <a:prstClr val="black"/>
              </a:solidFill>
            </a:endParaRPr>
          </a:p>
        </p:txBody>
      </p:sp>
      <p:sp>
        <p:nvSpPr>
          <p:cNvPr id="13" name="Прямоугольник 12"/>
          <p:cNvSpPr/>
          <p:nvPr/>
        </p:nvSpPr>
        <p:spPr>
          <a:xfrm>
            <a:off x="587705" y="6029286"/>
            <a:ext cx="2074081" cy="400110"/>
          </a:xfrm>
          <a:prstGeom prst="rect">
            <a:avLst/>
          </a:prstGeom>
        </p:spPr>
        <p:txBody>
          <a:bodyPr wrap="square">
            <a:spAutoFit/>
          </a:bodyPr>
          <a:lstStyle/>
          <a:p>
            <a:pPr lvl="0"/>
            <a:r>
              <a:rPr lang="ru-RU" sz="2000" b="1" dirty="0" smtClean="0">
                <a:solidFill>
                  <a:prstClr val="black"/>
                </a:solidFill>
              </a:rPr>
              <a:t>Пестречинский</a:t>
            </a:r>
          </a:p>
        </p:txBody>
      </p:sp>
      <p:sp>
        <p:nvSpPr>
          <p:cNvPr id="14" name="Прямоугольник 13"/>
          <p:cNvSpPr/>
          <p:nvPr/>
        </p:nvSpPr>
        <p:spPr>
          <a:xfrm>
            <a:off x="4662050" y="6029286"/>
            <a:ext cx="1857388" cy="400110"/>
          </a:xfrm>
          <a:prstGeom prst="rect">
            <a:avLst/>
          </a:prstGeom>
        </p:spPr>
        <p:txBody>
          <a:bodyPr wrap="square">
            <a:spAutoFit/>
          </a:bodyPr>
          <a:lstStyle/>
          <a:p>
            <a:pPr lvl="0"/>
            <a:r>
              <a:rPr lang="ru-RU" sz="2000" b="1" dirty="0" err="1" smtClean="0">
                <a:solidFill>
                  <a:prstClr val="black"/>
                </a:solidFill>
              </a:rPr>
              <a:t>Тюлячинский</a:t>
            </a:r>
            <a:endParaRPr lang="ru-RU" sz="2000" b="1" dirty="0" smtClean="0">
              <a:solidFill>
                <a:prstClr val="black"/>
              </a:solidFill>
            </a:endParaRPr>
          </a:p>
        </p:txBody>
      </p:sp>
      <p:sp>
        <p:nvSpPr>
          <p:cNvPr id="15" name="Прямоугольник 14"/>
          <p:cNvSpPr/>
          <p:nvPr/>
        </p:nvSpPr>
        <p:spPr>
          <a:xfrm>
            <a:off x="2804662" y="6029286"/>
            <a:ext cx="1539564" cy="400110"/>
          </a:xfrm>
          <a:prstGeom prst="rect">
            <a:avLst/>
          </a:prstGeom>
        </p:spPr>
        <p:txBody>
          <a:bodyPr wrap="square">
            <a:spAutoFit/>
          </a:bodyPr>
          <a:lstStyle/>
          <a:p>
            <a:pPr lvl="0"/>
            <a:r>
              <a:rPr lang="ru-RU" sz="2000" b="1" dirty="0" err="1" smtClean="0">
                <a:solidFill>
                  <a:prstClr val="black"/>
                </a:solidFill>
              </a:rPr>
              <a:t>Сабинский</a:t>
            </a:r>
            <a:endParaRPr lang="ru-RU" sz="2000" b="1" dirty="0">
              <a:solidFill>
                <a:prstClr val="black"/>
              </a:solidFill>
            </a:endParaRPr>
          </a:p>
        </p:txBody>
      </p:sp>
      <p:pic>
        <p:nvPicPr>
          <p:cNvPr id="17" name="Рисунок 16" descr="C:\Users\Владелец\Downloads\DSC01779.JPG"/>
          <p:cNvPicPr/>
          <p:nvPr/>
        </p:nvPicPr>
        <p:blipFill>
          <a:blip r:embed="rId2" cstate="print"/>
          <a:srcRect l="42784" t="11565" r="31962" b="32918"/>
          <a:stretch>
            <a:fillRect/>
          </a:stretch>
        </p:blipFill>
        <p:spPr bwMode="auto">
          <a:xfrm>
            <a:off x="4662050" y="3929066"/>
            <a:ext cx="1714512" cy="2071702"/>
          </a:xfrm>
          <a:prstGeom prst="rect">
            <a:avLst/>
          </a:prstGeom>
          <a:noFill/>
          <a:ln w="9525">
            <a:noFill/>
            <a:miter lim="800000"/>
            <a:headEnd/>
            <a:tailEnd/>
          </a:ln>
        </p:spPr>
      </p:pic>
      <p:pic>
        <p:nvPicPr>
          <p:cNvPr id="18" name="Рисунок 17" descr="C:\Documents and Settings\User\Рабочий стол\ТАИ.jpg"/>
          <p:cNvPicPr/>
          <p:nvPr/>
        </p:nvPicPr>
        <p:blipFill>
          <a:blip r:embed="rId3"/>
          <a:srcRect/>
          <a:stretch>
            <a:fillRect/>
          </a:stretch>
        </p:blipFill>
        <p:spPr bwMode="auto">
          <a:xfrm>
            <a:off x="6662314" y="1428736"/>
            <a:ext cx="1571636" cy="2000264"/>
          </a:xfrm>
          <a:prstGeom prst="rect">
            <a:avLst/>
          </a:prstGeom>
          <a:noFill/>
          <a:ln w="9525">
            <a:noFill/>
            <a:miter lim="800000"/>
            <a:headEnd/>
            <a:tailEnd/>
          </a:ln>
        </p:spPr>
      </p:pic>
      <p:pic>
        <p:nvPicPr>
          <p:cNvPr id="19" name="Рисунок 18" descr="C:\Users\Владелец\Downloads\rvSSeBWZ1Zo (1).jpg"/>
          <p:cNvPicPr/>
          <p:nvPr/>
        </p:nvPicPr>
        <p:blipFill>
          <a:blip r:embed="rId4" cstate="print"/>
          <a:srcRect l="10239" r="12968" b="29166"/>
          <a:stretch>
            <a:fillRect/>
          </a:stretch>
        </p:blipFill>
        <p:spPr bwMode="auto">
          <a:xfrm>
            <a:off x="2590348" y="3857628"/>
            <a:ext cx="1714512" cy="2143140"/>
          </a:xfrm>
          <a:prstGeom prst="rect">
            <a:avLst/>
          </a:prstGeom>
          <a:noFill/>
          <a:ln w="9525">
            <a:noFill/>
            <a:miter lim="800000"/>
            <a:headEnd/>
            <a:tailEnd/>
          </a:ln>
        </p:spPr>
      </p:pic>
      <p:pic>
        <p:nvPicPr>
          <p:cNvPr id="20" name="Рисунок 19"/>
          <p:cNvPicPr/>
          <p:nvPr/>
        </p:nvPicPr>
        <p:blipFill>
          <a:blip r:embed="rId5" cstate="print"/>
          <a:srcRect l="27612" t="18049" r="11940" b="26458"/>
          <a:stretch>
            <a:fillRect/>
          </a:stretch>
        </p:blipFill>
        <p:spPr bwMode="auto">
          <a:xfrm>
            <a:off x="661522" y="3857628"/>
            <a:ext cx="1643074" cy="2143140"/>
          </a:xfrm>
          <a:prstGeom prst="rect">
            <a:avLst/>
          </a:prstGeom>
          <a:noFill/>
          <a:ln w="9525">
            <a:noFill/>
            <a:miter lim="800000"/>
            <a:headEnd/>
            <a:tailEnd/>
          </a:ln>
        </p:spPr>
      </p:pic>
      <p:pic>
        <p:nvPicPr>
          <p:cNvPr id="21" name="Рисунок 20" descr="C:\Users\Владелец\Downloads\Рисунок1.jpg"/>
          <p:cNvPicPr/>
          <p:nvPr/>
        </p:nvPicPr>
        <p:blipFill>
          <a:blip r:embed="rId6"/>
          <a:srcRect l="2978" t="8425" r="627" b="1773"/>
          <a:stretch>
            <a:fillRect/>
          </a:stretch>
        </p:blipFill>
        <p:spPr bwMode="auto">
          <a:xfrm>
            <a:off x="6733752" y="3929066"/>
            <a:ext cx="1643074" cy="2071702"/>
          </a:xfrm>
          <a:prstGeom prst="rect">
            <a:avLst/>
          </a:prstGeom>
          <a:noFill/>
          <a:ln w="9525">
            <a:noFill/>
            <a:miter lim="800000"/>
            <a:headEnd/>
            <a:tailEnd/>
          </a:ln>
        </p:spPr>
      </p:pic>
      <p:pic>
        <p:nvPicPr>
          <p:cNvPr id="22" name="Рисунок 21" descr="F:\для Алсу\_Алсу 11.jpg"/>
          <p:cNvPicPr/>
          <p:nvPr/>
        </p:nvPicPr>
        <p:blipFill>
          <a:blip r:embed="rId7" cstate="print"/>
          <a:srcRect l="9407" t="5000" r="15206" b="21666"/>
          <a:stretch>
            <a:fillRect/>
          </a:stretch>
        </p:blipFill>
        <p:spPr bwMode="auto">
          <a:xfrm>
            <a:off x="661522" y="1428736"/>
            <a:ext cx="1714512" cy="2000264"/>
          </a:xfrm>
          <a:prstGeom prst="rect">
            <a:avLst/>
          </a:prstGeom>
          <a:noFill/>
          <a:ln w="9525">
            <a:noFill/>
            <a:miter lim="800000"/>
            <a:headEnd/>
            <a:tailEnd/>
          </a:ln>
        </p:spPr>
      </p:pic>
      <p:pic>
        <p:nvPicPr>
          <p:cNvPr id="1026" name="Picture 2" descr="C:\Users\User\Desktop\для снт книги\фото кураторы\высокая гора\Сагдиева Милеуша Рафаиловна, зав отделом метод работы , МБОУ ДОД ЦВР ТУЛПАР.jpg"/>
          <p:cNvPicPr>
            <a:picLocks noChangeAspect="1" noChangeArrowheads="1"/>
          </p:cNvPicPr>
          <p:nvPr/>
        </p:nvPicPr>
        <p:blipFill>
          <a:blip r:embed="rId8"/>
          <a:srcRect r="1708" b="18518"/>
          <a:stretch>
            <a:fillRect/>
          </a:stretch>
        </p:blipFill>
        <p:spPr bwMode="auto">
          <a:xfrm>
            <a:off x="4590612" y="1407306"/>
            <a:ext cx="1857388" cy="2043126"/>
          </a:xfrm>
          <a:prstGeom prst="rect">
            <a:avLst/>
          </a:prstGeom>
          <a:noFill/>
        </p:spPr>
      </p:pic>
      <p:pic>
        <p:nvPicPr>
          <p:cNvPr id="23" name="Рисунок 22" descr="20160205_130602.JPG"/>
          <p:cNvPicPr>
            <a:picLocks noChangeAspect="1"/>
          </p:cNvPicPr>
          <p:nvPr/>
        </p:nvPicPr>
        <p:blipFill>
          <a:blip r:embed="rId9" cstate="print"/>
          <a:srcRect l="24219" t="16666" r="26562" b="14583"/>
          <a:stretch>
            <a:fillRect/>
          </a:stretch>
        </p:blipFill>
        <p:spPr>
          <a:xfrm>
            <a:off x="2538392" y="1428736"/>
            <a:ext cx="1909344" cy="200026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совещание кураторов по республиканским конкурсам\20160205_131004.JPG"/>
          <p:cNvPicPr>
            <a:picLocks noChangeAspect="1" noChangeArrowheads="1"/>
          </p:cNvPicPr>
          <p:nvPr/>
        </p:nvPicPr>
        <p:blipFill>
          <a:blip r:embed="rId2" cstate="print"/>
          <a:srcRect l="29095" t="20320" r="28554" b="11529"/>
          <a:stretch>
            <a:fillRect/>
          </a:stretch>
        </p:blipFill>
        <p:spPr bwMode="auto">
          <a:xfrm>
            <a:off x="2428860" y="4071942"/>
            <a:ext cx="2071702" cy="2500330"/>
          </a:xfrm>
          <a:prstGeom prst="rect">
            <a:avLst/>
          </a:prstGeom>
          <a:noFill/>
        </p:spPr>
      </p:pic>
      <p:pic>
        <p:nvPicPr>
          <p:cNvPr id="1027" name="Picture 3" descr="C:\Users\User\Desktop\совещание кураторов по республиканским конкурсам\20160205_131042.JPG"/>
          <p:cNvPicPr>
            <a:picLocks noChangeAspect="1" noChangeArrowheads="1"/>
          </p:cNvPicPr>
          <p:nvPr/>
        </p:nvPicPr>
        <p:blipFill>
          <a:blip r:embed="rId3" cstate="print"/>
          <a:srcRect l="31027" t="21100" r="31762" b="19022"/>
          <a:stretch>
            <a:fillRect/>
          </a:stretch>
        </p:blipFill>
        <p:spPr bwMode="auto">
          <a:xfrm>
            <a:off x="214282" y="4071942"/>
            <a:ext cx="2071702" cy="2500330"/>
          </a:xfrm>
          <a:prstGeom prst="rect">
            <a:avLst/>
          </a:prstGeom>
          <a:noFill/>
        </p:spPr>
      </p:pic>
      <p:pic>
        <p:nvPicPr>
          <p:cNvPr id="1028" name="Picture 4" descr="C:\Users\User\Desktop\совещание кураторов по республиканским конкурсам\20160205_130653.JPG"/>
          <p:cNvPicPr>
            <a:picLocks noChangeAspect="1" noChangeArrowheads="1"/>
          </p:cNvPicPr>
          <p:nvPr/>
        </p:nvPicPr>
        <p:blipFill>
          <a:blip r:embed="rId4" cstate="print"/>
          <a:srcRect l="26928" t="13963" r="30996" b="20586"/>
          <a:stretch>
            <a:fillRect/>
          </a:stretch>
        </p:blipFill>
        <p:spPr bwMode="auto">
          <a:xfrm>
            <a:off x="4572000" y="4071942"/>
            <a:ext cx="2143140" cy="2500330"/>
          </a:xfrm>
          <a:prstGeom prst="rect">
            <a:avLst/>
          </a:prstGeom>
          <a:noFill/>
        </p:spPr>
      </p:pic>
      <p:pic>
        <p:nvPicPr>
          <p:cNvPr id="1029" name="Picture 5" descr="C:\Users\User\Desktop\совещание кураторов по республиканским конкурсам\20160205_130501.JPG"/>
          <p:cNvPicPr>
            <a:picLocks noChangeAspect="1" noChangeArrowheads="1"/>
          </p:cNvPicPr>
          <p:nvPr/>
        </p:nvPicPr>
        <p:blipFill>
          <a:blip r:embed="rId5" cstate="print"/>
          <a:srcRect l="30845" t="24294" r="34386" b="15614"/>
          <a:stretch>
            <a:fillRect/>
          </a:stretch>
        </p:blipFill>
        <p:spPr bwMode="auto">
          <a:xfrm>
            <a:off x="6929454" y="4071942"/>
            <a:ext cx="1928826" cy="2500330"/>
          </a:xfrm>
          <a:prstGeom prst="rect">
            <a:avLst/>
          </a:prstGeom>
          <a:noFill/>
        </p:spPr>
      </p:pic>
      <p:pic>
        <p:nvPicPr>
          <p:cNvPr id="6" name="Рисунок 5" descr="458863.jpg"/>
          <p:cNvPicPr>
            <a:picLocks noChangeAspect="1"/>
          </p:cNvPicPr>
          <p:nvPr/>
        </p:nvPicPr>
        <p:blipFill>
          <a:blip r:embed="rId6"/>
          <a:stretch>
            <a:fillRect/>
          </a:stretch>
        </p:blipFill>
        <p:spPr>
          <a:xfrm>
            <a:off x="6875875" y="1285860"/>
            <a:ext cx="1839529" cy="2452705"/>
          </a:xfrm>
          <a:prstGeom prst="rect">
            <a:avLst/>
          </a:prstGeom>
        </p:spPr>
      </p:pic>
      <p:pic>
        <p:nvPicPr>
          <p:cNvPr id="7" name="Рисунок 6" descr="Мартышина Ольга Павловна (2).jpg"/>
          <p:cNvPicPr>
            <a:picLocks noChangeAspect="1"/>
          </p:cNvPicPr>
          <p:nvPr/>
        </p:nvPicPr>
        <p:blipFill>
          <a:blip r:embed="rId7" cstate="print"/>
          <a:srcRect l="28636" t="14520" r="27424" b="17197"/>
          <a:stretch>
            <a:fillRect/>
          </a:stretch>
        </p:blipFill>
        <p:spPr>
          <a:xfrm>
            <a:off x="285720" y="1285860"/>
            <a:ext cx="2071702" cy="2414604"/>
          </a:xfrm>
          <a:prstGeom prst="rect">
            <a:avLst/>
          </a:prstGeom>
        </p:spPr>
      </p:pic>
      <p:pic>
        <p:nvPicPr>
          <p:cNvPr id="1030" name="Picture 6" descr="C:\Users\User\Desktop\совещание кураторов по республиканским конкурсам\20160205_131613.JPG"/>
          <p:cNvPicPr>
            <a:picLocks noChangeAspect="1" noChangeArrowheads="1"/>
          </p:cNvPicPr>
          <p:nvPr/>
        </p:nvPicPr>
        <p:blipFill>
          <a:blip r:embed="rId8"/>
          <a:srcRect l="15411" t="43195" r="75516" b="40171"/>
          <a:stretch>
            <a:fillRect/>
          </a:stretch>
        </p:blipFill>
        <p:spPr bwMode="auto">
          <a:xfrm>
            <a:off x="4734359" y="1285860"/>
            <a:ext cx="1766467" cy="2428892"/>
          </a:xfrm>
          <a:prstGeom prst="rect">
            <a:avLst/>
          </a:prstGeom>
          <a:noFill/>
        </p:spPr>
      </p:pic>
      <p:pic>
        <p:nvPicPr>
          <p:cNvPr id="9" name="Рисунок 8" descr="20160205_131017.JPG"/>
          <p:cNvPicPr>
            <a:picLocks noChangeAspect="1"/>
          </p:cNvPicPr>
          <p:nvPr/>
        </p:nvPicPr>
        <p:blipFill>
          <a:blip r:embed="rId9" cstate="print"/>
          <a:srcRect l="39150" t="21874" r="30468" b="27894"/>
          <a:stretch>
            <a:fillRect/>
          </a:stretch>
        </p:blipFill>
        <p:spPr>
          <a:xfrm>
            <a:off x="2571736" y="1285860"/>
            <a:ext cx="1928826" cy="239174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Двойная стрелка влево/вправо 5"/>
          <p:cNvSpPr/>
          <p:nvPr/>
        </p:nvSpPr>
        <p:spPr>
          <a:xfrm>
            <a:off x="1000100" y="928670"/>
            <a:ext cx="7143817" cy="642942"/>
          </a:xfrm>
          <a:prstGeom prst="leftRightArrow">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graphicFrame>
        <p:nvGraphicFramePr>
          <p:cNvPr id="8" name="Содержимое 7"/>
          <p:cNvGraphicFramePr>
            <a:graphicFrameLocks noGrp="1"/>
          </p:cNvGraphicFramePr>
          <p:nvPr>
            <p:ph idx="1"/>
          </p:nvPr>
        </p:nvGraphicFramePr>
        <p:xfrm>
          <a:off x="71406" y="1643050"/>
          <a:ext cx="9001188" cy="5857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Группа 3"/>
          <p:cNvGrpSpPr/>
          <p:nvPr/>
        </p:nvGrpSpPr>
        <p:grpSpPr>
          <a:xfrm>
            <a:off x="71406" y="142852"/>
            <a:ext cx="9001156" cy="64633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a:t>
              </a:r>
              <a:endParaRPr lang="ru-RU" sz="2800" dirty="0"/>
            </a:p>
          </p:txBody>
        </p:sp>
        <p:sp>
          <p:nvSpPr>
            <p:cNvPr id="7" name="Прямоугольник 6"/>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1406" y="142852"/>
            <a:ext cx="9001156" cy="64633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КУРАТОРЫ</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1745" name="Rectangle 1"/>
          <p:cNvSpPr>
            <a:spLocks noChangeArrowheads="1"/>
          </p:cNvSpPr>
          <p:nvPr/>
        </p:nvSpPr>
        <p:spPr bwMode="auto">
          <a:xfrm>
            <a:off x="2500298" y="624561"/>
            <a:ext cx="4429156"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algn="ctr" defTabSz="914400" rtl="0" eaLnBrk="1" fontAlgn="base" latinLnBrk="0" hangingPunct="1">
              <a:lnSpc>
                <a:spcPct val="100000"/>
              </a:lnSpc>
              <a:spcBef>
                <a:spcPct val="0"/>
              </a:spcBef>
              <a:buClrTx/>
              <a:buSzTx/>
              <a:buFontTx/>
              <a:buNone/>
              <a:tabLst/>
            </a:pPr>
            <a:r>
              <a:rPr kumimoji="0" lang="ru-RU" sz="1400" b="1" i="0" strike="noStrike" cap="none" normalizeH="0" baseline="0" dirty="0" smtClean="0">
                <a:ln>
                  <a:noFill/>
                </a:ln>
                <a:effectLst/>
                <a:cs typeface="Times New Roman" pitchFamily="18" charset="0"/>
              </a:rPr>
              <a:t>Учёба кураторов детского </a:t>
            </a:r>
            <a:r>
              <a:rPr lang="ru-RU" sz="1400" b="1" dirty="0" smtClean="0">
                <a:cs typeface="Times New Roman" pitchFamily="18" charset="0"/>
              </a:rPr>
              <a:t>движения муниципальных районов Республики Татарстан.</a:t>
            </a:r>
          </a:p>
          <a:p>
            <a:pPr marL="0" marR="0" lvl="0" indent="180000" algn="just" defTabSz="914400" rtl="0" eaLnBrk="1" fontAlgn="base" latinLnBrk="0" hangingPunct="1">
              <a:lnSpc>
                <a:spcPct val="100000"/>
              </a:lnSpc>
              <a:spcBef>
                <a:spcPct val="0"/>
              </a:spcBef>
              <a:buClrTx/>
              <a:buSzTx/>
              <a:buFontTx/>
              <a:buNone/>
              <a:tabLst/>
            </a:pPr>
            <a:r>
              <a:rPr kumimoji="0" lang="ru-RU" sz="1200" b="0" i="0" u="none" strike="noStrike" cap="none" normalizeH="0" baseline="0" dirty="0" smtClean="0">
                <a:ln>
                  <a:noFill/>
                </a:ln>
                <a:solidFill>
                  <a:schemeClr val="tx1"/>
                </a:solidFill>
                <a:effectLst/>
                <a:cs typeface="Times New Roman" pitchFamily="18" charset="0"/>
              </a:rPr>
              <a:t>В марте  2015</a:t>
            </a:r>
            <a:r>
              <a:rPr kumimoji="0" lang="ru-RU" sz="1200" b="0" i="0" u="none" strike="noStrike" cap="none" normalizeH="0" dirty="0" smtClean="0">
                <a:ln>
                  <a:noFill/>
                </a:ln>
                <a:solidFill>
                  <a:schemeClr val="tx1"/>
                </a:solidFill>
                <a:effectLst/>
                <a:cs typeface="Times New Roman" pitchFamily="18" charset="0"/>
              </a:rPr>
              <a:t> г. стартовал </a:t>
            </a:r>
            <a:r>
              <a:rPr lang="ru-RU" sz="1200" dirty="0" smtClean="0">
                <a:cs typeface="Times New Roman" pitchFamily="18" charset="0"/>
              </a:rPr>
              <a:t>ц</a:t>
            </a:r>
            <a:r>
              <a:rPr kumimoji="0" lang="ru-RU" sz="1200" b="0" i="0" u="none" strike="noStrike" cap="none" normalizeH="0" baseline="0" dirty="0" smtClean="0">
                <a:ln>
                  <a:noFill/>
                </a:ln>
                <a:solidFill>
                  <a:schemeClr val="tx1"/>
                </a:solidFill>
                <a:effectLst/>
                <a:cs typeface="Times New Roman" pitchFamily="18" charset="0"/>
              </a:rPr>
              <a:t>икл семинаров для кураторов по детскому движению и педагогов организаторов муниципальных образований Республики Татарстан «Современные программы детских общественных объединений при образовательных организациях» проходили по инициативе председателя Федерации детских и подростковых организаций  Республики Татарстан В.А. </a:t>
            </a:r>
            <a:r>
              <a:rPr kumimoji="0" lang="ru-RU" sz="1200" b="0" i="0" u="none" strike="noStrike" cap="none" normalizeH="0" baseline="0" dirty="0" err="1" smtClean="0">
                <a:ln>
                  <a:noFill/>
                </a:ln>
                <a:solidFill>
                  <a:schemeClr val="tx1"/>
                </a:solidFill>
                <a:effectLst/>
                <a:cs typeface="Times New Roman" pitchFamily="18" charset="0"/>
              </a:rPr>
              <a:t>Дергунова</a:t>
            </a:r>
            <a:r>
              <a:rPr kumimoji="0" lang="ru-RU" sz="1200" b="0" i="0" u="none" strike="noStrike" cap="none" normalizeH="0" baseline="0" dirty="0" smtClean="0">
                <a:ln>
                  <a:noFill/>
                </a:ln>
                <a:solidFill>
                  <a:schemeClr val="tx1"/>
                </a:solidFill>
                <a:effectLst/>
                <a:cs typeface="Times New Roman" pitchFamily="18" charset="0"/>
              </a:rPr>
              <a:t> и при поддержке Министерства образования и науки Республики Татарстан базе Консультационного Центра «Лесное чудо».</a:t>
            </a:r>
            <a:r>
              <a:rPr kumimoji="0" lang="ru-RU" sz="1200" b="0" i="0" u="none" strike="noStrike" cap="none" normalizeH="0" baseline="0" dirty="0" smtClean="0">
                <a:ln>
                  <a:noFill/>
                </a:ln>
                <a:solidFill>
                  <a:srgbClr val="333333"/>
                </a:solidFill>
                <a:effectLst/>
                <a:cs typeface="Times New Roman" pitchFamily="18" charset="0"/>
              </a:rPr>
              <a:t>Целью </a:t>
            </a:r>
            <a:r>
              <a:rPr kumimoji="0" lang="ru-RU" sz="1200" b="0" i="0" u="none" strike="noStrike" cap="none" normalizeH="0" baseline="0" dirty="0" smtClean="0">
                <a:ln>
                  <a:noFill/>
                </a:ln>
                <a:solidFill>
                  <a:schemeClr val="tx1"/>
                </a:solidFill>
                <a:effectLst/>
                <a:cs typeface="Times New Roman" pitchFamily="18" charset="0"/>
              </a:rPr>
              <a:t>семинаров </a:t>
            </a:r>
            <a:r>
              <a:rPr kumimoji="0" lang="ru-RU" sz="1200" b="0" i="0" u="none" strike="noStrike" cap="none" normalizeH="0" baseline="0" dirty="0" smtClean="0">
                <a:ln>
                  <a:noFill/>
                </a:ln>
                <a:solidFill>
                  <a:srgbClr val="333333"/>
                </a:solidFill>
                <a:effectLst/>
                <a:cs typeface="Times New Roman" pitchFamily="18" charset="0"/>
              </a:rPr>
              <a:t>было совершенствование механизмов привлечения детей в детские общественные объединения, расширение возможностей реализации организаторских способностей в различных видах деятельности, формирование новых технологий  работы с детскими общественными организациями.</a:t>
            </a:r>
            <a:endParaRPr lang="ru-RU" sz="1200" dirty="0" smtClean="0">
              <a:cs typeface="Arial" pitchFamily="34" charset="0"/>
            </a:endParaRPr>
          </a:p>
          <a:p>
            <a:pPr marL="0" marR="0" lvl="0" indent="180000" algn="just" defTabSz="914400" rtl="0" eaLnBrk="1" fontAlgn="base" latinLnBrk="0" hangingPunct="1">
              <a:lnSpc>
                <a:spcPct val="100000"/>
              </a:lnSpc>
              <a:spcBef>
                <a:spcPct val="0"/>
              </a:spcBef>
              <a:buClrTx/>
              <a:buSzTx/>
              <a:buFontTx/>
              <a:buNone/>
              <a:tabLst/>
            </a:pPr>
            <a:r>
              <a:rPr kumimoji="0" lang="ru-RU" sz="1200" b="0" i="0" u="none" strike="noStrike" cap="none" normalizeH="0" baseline="0" dirty="0" smtClean="0">
                <a:ln>
                  <a:noFill/>
                </a:ln>
                <a:solidFill>
                  <a:schemeClr val="tx1"/>
                </a:solidFill>
                <a:effectLst/>
                <a:cs typeface="Times New Roman" pitchFamily="18" charset="0"/>
              </a:rPr>
              <a:t>В  работе семинаров приняли участие кураторы из 45 муниципальных образований Республики Татарстан. В программу входили следующие мероприятия:</a:t>
            </a:r>
            <a:endParaRPr kumimoji="0" lang="ru-RU" sz="1200" b="0" i="0" u="none" strike="noStrike" cap="none" normalizeH="0" baseline="0" dirty="0" smtClean="0">
              <a:ln>
                <a:noFill/>
              </a:ln>
              <a:solidFill>
                <a:schemeClr val="tx1"/>
              </a:solidFill>
              <a:effectLst/>
              <a:cs typeface="Arial" pitchFamily="34" charset="0"/>
            </a:endParaRPr>
          </a:p>
          <a:p>
            <a:pPr marL="0" marR="0" lvl="0" indent="180000" algn="just" defTabSz="914400" rtl="0" eaLnBrk="0" fontAlgn="base" latinLnBrk="0" hangingPunct="0">
              <a:lnSpc>
                <a:spcPct val="100000"/>
              </a:lnSpc>
              <a:spcBef>
                <a:spcPct val="0"/>
              </a:spcBef>
              <a:buClrTx/>
              <a:buSzTx/>
              <a:buFontTx/>
              <a:buNone/>
              <a:tabLst/>
            </a:pPr>
            <a:r>
              <a:rPr kumimoji="0" lang="ru-RU" sz="1200" b="0" i="0" u="none" strike="noStrike" cap="none" normalizeH="0" baseline="0" dirty="0" smtClean="0">
                <a:ln>
                  <a:noFill/>
                </a:ln>
                <a:solidFill>
                  <a:schemeClr val="tx1"/>
                </a:solidFill>
                <a:effectLst/>
                <a:cs typeface="Times New Roman" pitchFamily="18" charset="0"/>
              </a:rPr>
              <a:t>-Лекция: «Новый взгляд на психолого-педагогические основы содействия развитию личности в детских объединениях»</a:t>
            </a:r>
            <a:endParaRPr kumimoji="0" lang="ru-RU" sz="1200" b="0" i="0" u="none" strike="noStrike" cap="none" normalizeH="0" baseline="0" dirty="0" smtClean="0">
              <a:ln>
                <a:noFill/>
              </a:ln>
              <a:solidFill>
                <a:schemeClr val="tx1"/>
              </a:solidFill>
              <a:effectLst/>
              <a:cs typeface="Arial" pitchFamily="34" charset="0"/>
            </a:endParaRPr>
          </a:p>
          <a:p>
            <a:pPr marL="0" marR="0" lvl="0" indent="180000" algn="just" defTabSz="914400" rtl="0" eaLnBrk="0" fontAlgn="base" latinLnBrk="0" hangingPunct="0">
              <a:lnSpc>
                <a:spcPct val="100000"/>
              </a:lnSpc>
              <a:spcBef>
                <a:spcPct val="0"/>
              </a:spcBef>
              <a:buClrTx/>
              <a:buSzTx/>
              <a:buFontTx/>
              <a:buNone/>
              <a:tabLst/>
            </a:pPr>
            <a:r>
              <a:rPr kumimoji="0" lang="ru-RU" sz="1200" b="0" i="0" u="none" strike="noStrike" cap="none" normalizeH="0" baseline="0" dirty="0" smtClean="0">
                <a:ln>
                  <a:noFill/>
                </a:ln>
                <a:solidFill>
                  <a:schemeClr val="tx1"/>
                </a:solidFill>
                <a:effectLst/>
                <a:cs typeface="Times New Roman" pitchFamily="18" charset="0"/>
              </a:rPr>
              <a:t>-</a:t>
            </a:r>
            <a:r>
              <a:rPr kumimoji="0" lang="ru-RU" sz="1200" b="0" i="0" u="none" strike="noStrike" cap="none" normalizeH="0" baseline="0" dirty="0" err="1" smtClean="0">
                <a:ln>
                  <a:noFill/>
                </a:ln>
                <a:solidFill>
                  <a:schemeClr val="tx1"/>
                </a:solidFill>
                <a:effectLst/>
                <a:cs typeface="Times New Roman" pitchFamily="18" charset="0"/>
              </a:rPr>
              <a:t>Модерационная</a:t>
            </a:r>
            <a:r>
              <a:rPr kumimoji="0" lang="ru-RU" sz="1200" b="0" i="0" u="none" strike="noStrike" cap="none" normalizeH="0" baseline="0" dirty="0" smtClean="0">
                <a:ln>
                  <a:noFill/>
                </a:ln>
                <a:solidFill>
                  <a:schemeClr val="tx1"/>
                </a:solidFill>
                <a:effectLst/>
                <a:cs typeface="Times New Roman" pitchFamily="18" charset="0"/>
              </a:rPr>
              <a:t>  дискуссия: «Содружество педагогов - прошлое или будущее?»</a:t>
            </a:r>
            <a:endParaRPr kumimoji="0" lang="ru-RU" sz="1200" b="0" i="0" u="none" strike="noStrike" cap="none" normalizeH="0" baseline="0" dirty="0" smtClean="0">
              <a:ln>
                <a:noFill/>
              </a:ln>
              <a:solidFill>
                <a:schemeClr val="tx1"/>
              </a:solidFill>
              <a:effectLst/>
              <a:cs typeface="Arial" pitchFamily="34" charset="0"/>
            </a:endParaRPr>
          </a:p>
          <a:p>
            <a:pPr marL="0" marR="0" lvl="0" indent="180000" algn="just" defTabSz="914400" rtl="0" eaLnBrk="0" fontAlgn="base" latinLnBrk="0" hangingPunct="0">
              <a:lnSpc>
                <a:spcPct val="100000"/>
              </a:lnSpc>
              <a:spcBef>
                <a:spcPct val="0"/>
              </a:spcBef>
              <a:buClrTx/>
              <a:buSzTx/>
              <a:buFontTx/>
              <a:buNone/>
              <a:tabLst/>
            </a:pPr>
            <a:r>
              <a:rPr kumimoji="0" lang="ru-RU" sz="1200" b="0" i="0" u="none" strike="noStrike" cap="none" normalizeH="0" baseline="0" dirty="0" smtClean="0">
                <a:ln>
                  <a:noFill/>
                </a:ln>
                <a:solidFill>
                  <a:schemeClr val="tx1"/>
                </a:solidFill>
                <a:effectLst/>
                <a:cs typeface="Times New Roman" pitchFamily="18" charset="0"/>
              </a:rPr>
              <a:t>-Презентация интерактивных</a:t>
            </a:r>
            <a:r>
              <a:rPr kumimoji="0" lang="ru-RU" sz="1200" b="0" i="0" u="none" strike="noStrike" cap="none" normalizeH="0" dirty="0" smtClean="0">
                <a:ln>
                  <a:noFill/>
                </a:ln>
                <a:solidFill>
                  <a:schemeClr val="tx1"/>
                </a:solidFill>
                <a:effectLst/>
                <a:cs typeface="Times New Roman" pitchFamily="18" charset="0"/>
              </a:rPr>
              <a:t> образовательных программ «Классное содружество»</a:t>
            </a:r>
            <a:endParaRPr kumimoji="0" lang="ru-RU" sz="1200" b="0" i="0" u="none" strike="noStrike" cap="none" normalizeH="0" baseline="0" dirty="0" smtClean="0">
              <a:ln>
                <a:noFill/>
              </a:ln>
              <a:solidFill>
                <a:schemeClr val="tx1"/>
              </a:solidFill>
              <a:effectLst/>
              <a:cs typeface="Times New Roman" pitchFamily="18" charset="0"/>
            </a:endParaRPr>
          </a:p>
          <a:p>
            <a:pPr marL="0" marR="0" lvl="0" indent="180000" algn="just" defTabSz="914400" rtl="0" eaLnBrk="0" fontAlgn="base" latinLnBrk="0" hangingPunct="0">
              <a:lnSpc>
                <a:spcPct val="100000"/>
              </a:lnSpc>
              <a:spcBef>
                <a:spcPct val="0"/>
              </a:spcBef>
              <a:buClrTx/>
              <a:buSzTx/>
              <a:buFontTx/>
              <a:buNone/>
              <a:tabLst/>
            </a:pPr>
            <a:r>
              <a:rPr kumimoji="0" lang="en-US" sz="1200" b="0" i="0" u="none" strike="noStrike" cap="none" normalizeH="0" baseline="0" dirty="0" smtClean="0">
                <a:ln>
                  <a:noFill/>
                </a:ln>
                <a:solidFill>
                  <a:schemeClr val="tx1"/>
                </a:solidFill>
                <a:effectLst/>
                <a:cs typeface="Times New Roman" pitchFamily="18" charset="0"/>
              </a:rPr>
              <a:t>-</a:t>
            </a:r>
            <a:r>
              <a:rPr kumimoji="0" lang="ru-RU" sz="1200" b="0" i="0" u="none" strike="noStrike" cap="none" normalizeH="0" baseline="0" dirty="0" smtClean="0">
                <a:ln>
                  <a:noFill/>
                </a:ln>
                <a:solidFill>
                  <a:schemeClr val="tx1"/>
                </a:solidFill>
                <a:effectLst/>
                <a:cs typeface="Times New Roman" pitchFamily="18" charset="0"/>
              </a:rPr>
              <a:t>Обсуждение</a:t>
            </a:r>
            <a:r>
              <a:rPr kumimoji="0" lang="en-US" sz="1200" b="0" i="0" u="none" strike="noStrike" cap="none" normalizeH="0" baseline="0" dirty="0" smtClean="0">
                <a:ln>
                  <a:noFill/>
                </a:ln>
                <a:solidFill>
                  <a:schemeClr val="tx1"/>
                </a:solidFill>
                <a:effectLst/>
                <a:cs typeface="Times New Roman" pitchFamily="18" charset="0"/>
              </a:rPr>
              <a:t> </a:t>
            </a:r>
            <a:r>
              <a:rPr kumimoji="0" lang="ru-RU" sz="1200" b="0" i="0" u="none" strike="noStrike" cap="none" normalizeH="0" baseline="0" dirty="0" smtClean="0">
                <a:ln>
                  <a:noFill/>
                </a:ln>
                <a:solidFill>
                  <a:schemeClr val="tx1"/>
                </a:solidFill>
                <a:effectLst/>
                <a:cs typeface="Times New Roman" pitchFamily="18" charset="0"/>
              </a:rPr>
              <a:t>Акции</a:t>
            </a:r>
            <a:r>
              <a:rPr kumimoji="0" lang="en-US" sz="1200" b="0" i="0" u="none" strike="noStrike" cap="none" normalizeH="0" baseline="0" dirty="0" smtClean="0">
                <a:ln>
                  <a:noFill/>
                </a:ln>
                <a:solidFill>
                  <a:schemeClr val="tx1"/>
                </a:solidFill>
                <a:effectLst/>
                <a:cs typeface="Times New Roman" pitchFamily="18" charset="0"/>
              </a:rPr>
              <a:t> «Children’s Wave of Peace» </a:t>
            </a:r>
            <a:endParaRPr kumimoji="0" lang="ru-RU" sz="1200" b="0" i="0" u="none" strike="noStrike" cap="none" normalizeH="0" baseline="0" dirty="0" smtClean="0">
              <a:ln>
                <a:noFill/>
              </a:ln>
              <a:solidFill>
                <a:schemeClr val="tx1"/>
              </a:solidFill>
              <a:effectLst/>
              <a:cs typeface="Arial" pitchFamily="34" charset="0"/>
            </a:endParaRPr>
          </a:p>
          <a:p>
            <a:pPr marL="0" marR="0" lvl="0" indent="180000" algn="just" defTabSz="914400" rtl="0" eaLnBrk="0" fontAlgn="base" latinLnBrk="0" hangingPunct="0">
              <a:lnSpc>
                <a:spcPct val="100000"/>
              </a:lnSpc>
              <a:spcBef>
                <a:spcPct val="0"/>
              </a:spcBef>
              <a:buClrTx/>
              <a:buSzTx/>
              <a:buFontTx/>
              <a:buNone/>
              <a:tabLst/>
            </a:pPr>
            <a:r>
              <a:rPr kumimoji="0" lang="ru-RU" sz="1200" b="0" i="0" u="none" strike="noStrike" cap="none" normalizeH="0" baseline="0" dirty="0" smtClean="0">
                <a:ln>
                  <a:noFill/>
                </a:ln>
                <a:solidFill>
                  <a:schemeClr val="tx1"/>
                </a:solidFill>
                <a:effectLst/>
                <a:cs typeface="Times New Roman" pitchFamily="18" charset="0"/>
              </a:rPr>
              <a:t>- Мастер-класс «Алгоритм создания районной структуры детской  организации»</a:t>
            </a:r>
            <a:r>
              <a:rPr lang="ru-RU" sz="1200" dirty="0" smtClean="0">
                <a:cs typeface="Times New Roman" pitchFamily="18" charset="0"/>
              </a:rPr>
              <a:t>. </a:t>
            </a:r>
            <a:r>
              <a:rPr kumimoji="0" lang="ru-RU" sz="1200" b="0" i="0" u="none" strike="noStrike" cap="none" normalizeH="0" baseline="0" dirty="0" smtClean="0">
                <a:ln>
                  <a:noFill/>
                </a:ln>
                <a:solidFill>
                  <a:schemeClr val="tx1"/>
                </a:solidFill>
                <a:effectLst/>
                <a:ea typeface="Calibri" pitchFamily="34" charset="0"/>
                <a:cs typeface="Times New Roman" pitchFamily="18" charset="0"/>
              </a:rPr>
              <a:t>Участники семинаров</a:t>
            </a:r>
            <a:r>
              <a:rPr kumimoji="0" lang="ru-RU" sz="1200" b="0" i="0" u="none" strike="noStrike" cap="none" normalizeH="0" dirty="0" smtClean="0">
                <a:ln>
                  <a:noFill/>
                </a:ln>
                <a:solidFill>
                  <a:schemeClr val="tx1"/>
                </a:solidFill>
                <a:effectLst/>
                <a:ea typeface="Calibri" pitchFamily="34" charset="0"/>
                <a:cs typeface="Times New Roman" pitchFamily="18" charset="0"/>
              </a:rPr>
              <a:t> </a:t>
            </a:r>
            <a:r>
              <a:rPr kumimoji="0" lang="ru-RU" sz="1200" b="0" i="0" u="none" strike="noStrike" cap="none" normalizeH="0" baseline="0" dirty="0" smtClean="0">
                <a:ln>
                  <a:noFill/>
                </a:ln>
                <a:solidFill>
                  <a:srgbClr val="333333"/>
                </a:solidFill>
                <a:effectLst/>
                <a:ea typeface="Calibri" pitchFamily="34" charset="0"/>
                <a:cs typeface="Times New Roman" pitchFamily="18" charset="0"/>
              </a:rPr>
              <a:t>пришли к общему мнению, что необходимо создать в республике единую структуру детского движения. Это будет</a:t>
            </a:r>
            <a:r>
              <a:rPr kumimoji="0" lang="ru-RU" sz="1200" b="0" i="0" u="none" strike="noStrike" cap="none" normalizeH="0" dirty="0" smtClean="0">
                <a:ln>
                  <a:noFill/>
                </a:ln>
                <a:solidFill>
                  <a:srgbClr val="333333"/>
                </a:solidFill>
                <a:effectLst/>
                <a:ea typeface="Calibri" pitchFamily="34" charset="0"/>
                <a:cs typeface="Times New Roman" pitchFamily="18" charset="0"/>
              </a:rPr>
              <a:t> </a:t>
            </a:r>
            <a:r>
              <a:rPr kumimoji="0" lang="ru-RU" sz="1200" b="0" i="0" u="none" strike="noStrike" cap="none" normalizeH="0" baseline="0" dirty="0" smtClean="0">
                <a:ln>
                  <a:noFill/>
                </a:ln>
                <a:solidFill>
                  <a:srgbClr val="333333"/>
                </a:solidFill>
                <a:effectLst/>
                <a:ea typeface="Calibri" pitchFamily="34" charset="0"/>
                <a:cs typeface="Times New Roman" pitchFamily="18" charset="0"/>
              </a:rPr>
              <a:t>новый уровень демократизации нашего общества. Цель детского движения – вовлечь ребенка в реальную социально-значимую деятельность. </a:t>
            </a:r>
            <a:endParaRPr kumimoji="0" lang="ru-RU" sz="1200" b="0" i="0" u="none" strike="noStrike" cap="none" normalizeH="0" baseline="0" dirty="0" smtClean="0">
              <a:ln>
                <a:noFill/>
              </a:ln>
              <a:solidFill>
                <a:schemeClr val="tx1"/>
              </a:solidFill>
              <a:effectLst/>
              <a:cs typeface="Arial" pitchFamily="34" charset="0"/>
            </a:endParaRPr>
          </a:p>
        </p:txBody>
      </p:sp>
      <p:pic>
        <p:nvPicPr>
          <p:cNvPr id="31746" name="Picture 2" descr="C:\Users\User\Desktop\семинары в Марий Эл\P4220101.JPG"/>
          <p:cNvPicPr>
            <a:picLocks noChangeAspect="1" noChangeArrowheads="1"/>
          </p:cNvPicPr>
          <p:nvPr/>
        </p:nvPicPr>
        <p:blipFill>
          <a:blip r:embed="rId2" cstate="print"/>
          <a:srcRect l="15502" t="30835" r="14544" b="2725"/>
          <a:stretch>
            <a:fillRect/>
          </a:stretch>
        </p:blipFill>
        <p:spPr bwMode="auto">
          <a:xfrm>
            <a:off x="6951436" y="846467"/>
            <a:ext cx="2121158" cy="1510963"/>
          </a:xfrm>
          <a:prstGeom prst="rect">
            <a:avLst/>
          </a:prstGeom>
          <a:noFill/>
        </p:spPr>
      </p:pic>
      <p:pic>
        <p:nvPicPr>
          <p:cNvPr id="31747" name="Picture 3" descr="C:\Users\User\Desktop\семинары в Марий Эл\P4220098.JPG"/>
          <p:cNvPicPr>
            <a:picLocks noChangeAspect="1" noChangeArrowheads="1"/>
          </p:cNvPicPr>
          <p:nvPr/>
        </p:nvPicPr>
        <p:blipFill>
          <a:blip r:embed="rId3" cstate="print"/>
          <a:srcRect t="20613" r="-788" b="4003"/>
          <a:stretch>
            <a:fillRect/>
          </a:stretch>
        </p:blipFill>
        <p:spPr bwMode="auto">
          <a:xfrm>
            <a:off x="80644" y="857232"/>
            <a:ext cx="2348216" cy="1317248"/>
          </a:xfrm>
          <a:prstGeom prst="rect">
            <a:avLst/>
          </a:prstGeom>
          <a:noFill/>
        </p:spPr>
      </p:pic>
      <p:pic>
        <p:nvPicPr>
          <p:cNvPr id="11" name="Рисунок 10" descr="DSCN6228.JPG"/>
          <p:cNvPicPr>
            <a:picLocks noChangeAspect="1"/>
          </p:cNvPicPr>
          <p:nvPr/>
        </p:nvPicPr>
        <p:blipFill>
          <a:blip r:embed="rId4" cstate="print"/>
          <a:srcRect l="10156" t="44792" r="19531"/>
          <a:stretch>
            <a:fillRect/>
          </a:stretch>
        </p:blipFill>
        <p:spPr>
          <a:xfrm>
            <a:off x="75427" y="2285992"/>
            <a:ext cx="2353433" cy="1385902"/>
          </a:xfrm>
          <a:prstGeom prst="rect">
            <a:avLst/>
          </a:prstGeom>
        </p:spPr>
      </p:pic>
      <p:pic>
        <p:nvPicPr>
          <p:cNvPr id="12" name="Рисунок 11" descr="DSCN6283.JPG"/>
          <p:cNvPicPr>
            <a:picLocks noChangeAspect="1"/>
          </p:cNvPicPr>
          <p:nvPr/>
        </p:nvPicPr>
        <p:blipFill>
          <a:blip r:embed="rId5" cstate="print"/>
          <a:srcRect l="546" t="29063"/>
          <a:stretch>
            <a:fillRect/>
          </a:stretch>
        </p:blipFill>
        <p:spPr>
          <a:xfrm>
            <a:off x="71406" y="3786190"/>
            <a:ext cx="2357454" cy="1312561"/>
          </a:xfrm>
          <a:prstGeom prst="rect">
            <a:avLst/>
          </a:prstGeom>
        </p:spPr>
      </p:pic>
      <p:pic>
        <p:nvPicPr>
          <p:cNvPr id="13" name="Рисунок 12" descr="DSCN6183.JPG"/>
          <p:cNvPicPr>
            <a:picLocks noChangeAspect="1"/>
          </p:cNvPicPr>
          <p:nvPr/>
        </p:nvPicPr>
        <p:blipFill>
          <a:blip r:embed="rId6" cstate="print"/>
          <a:srcRect t="30000" r="11874" b="207"/>
          <a:stretch>
            <a:fillRect/>
          </a:stretch>
        </p:blipFill>
        <p:spPr>
          <a:xfrm>
            <a:off x="7000892" y="2428868"/>
            <a:ext cx="2107736" cy="1251934"/>
          </a:xfrm>
          <a:prstGeom prst="rect">
            <a:avLst/>
          </a:prstGeom>
        </p:spPr>
      </p:pic>
      <p:pic>
        <p:nvPicPr>
          <p:cNvPr id="15" name="Рисунок 14" descr="cKtiiE9S5CY - копия.jpg"/>
          <p:cNvPicPr>
            <a:picLocks noChangeAspect="1"/>
          </p:cNvPicPr>
          <p:nvPr/>
        </p:nvPicPr>
        <p:blipFill>
          <a:blip r:embed="rId7" cstate="print"/>
          <a:srcRect l="16432" t="11057" r="14844" b="9759"/>
          <a:stretch>
            <a:fillRect/>
          </a:stretch>
        </p:blipFill>
        <p:spPr>
          <a:xfrm>
            <a:off x="7000892" y="3777474"/>
            <a:ext cx="2110642" cy="1366038"/>
          </a:xfrm>
          <a:prstGeom prst="rect">
            <a:avLst/>
          </a:prstGeom>
        </p:spPr>
      </p:pic>
      <p:pic>
        <p:nvPicPr>
          <p:cNvPr id="16" name="Рисунок 15" descr="bEYDFc4zNuc - копия.jpg"/>
          <p:cNvPicPr>
            <a:picLocks noChangeAspect="1"/>
          </p:cNvPicPr>
          <p:nvPr/>
        </p:nvPicPr>
        <p:blipFill>
          <a:blip r:embed="rId8" cstate="print"/>
          <a:srcRect l="-1563" t="29525" r="29687" b="1821"/>
          <a:stretch>
            <a:fillRect/>
          </a:stretch>
        </p:blipFill>
        <p:spPr>
          <a:xfrm>
            <a:off x="71406" y="5214950"/>
            <a:ext cx="2357454" cy="1497092"/>
          </a:xfrm>
          <a:prstGeom prst="rect">
            <a:avLst/>
          </a:prstGeom>
        </p:spPr>
      </p:pic>
      <p:pic>
        <p:nvPicPr>
          <p:cNvPr id="17" name="Рисунок 16" descr="gvE6qOMj-wg - копия.jpg"/>
          <p:cNvPicPr>
            <a:picLocks noChangeAspect="1"/>
          </p:cNvPicPr>
          <p:nvPr/>
        </p:nvPicPr>
        <p:blipFill>
          <a:blip r:embed="rId9" cstate="print"/>
          <a:srcRect t="16563" r="78"/>
          <a:stretch>
            <a:fillRect/>
          </a:stretch>
        </p:blipFill>
        <p:spPr>
          <a:xfrm>
            <a:off x="7000892" y="5286388"/>
            <a:ext cx="2071702" cy="129743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
          <p:cNvGrpSpPr/>
          <p:nvPr/>
        </p:nvGrpSpPr>
        <p:grpSpPr>
          <a:xfrm>
            <a:off x="71406" y="142852"/>
            <a:ext cx="9001156" cy="64633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ПЕДАГОГИ</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19" name="Прямоугольник 18"/>
          <p:cNvSpPr/>
          <p:nvPr/>
        </p:nvSpPr>
        <p:spPr>
          <a:xfrm>
            <a:off x="2643174" y="928670"/>
            <a:ext cx="3714776" cy="5324535"/>
          </a:xfrm>
          <a:prstGeom prst="rect">
            <a:avLst/>
          </a:prstGeom>
        </p:spPr>
        <p:txBody>
          <a:bodyPr wrap="square">
            <a:spAutoFit/>
          </a:bodyPr>
          <a:lstStyle/>
          <a:p>
            <a:pPr algn="ctr"/>
            <a:r>
              <a:rPr lang="ru-RU" sz="1600" b="1" dirty="0" smtClean="0"/>
              <a:t>«Классное содружество»</a:t>
            </a:r>
          </a:p>
          <a:p>
            <a:pPr algn="ctr"/>
            <a:endParaRPr lang="ru-RU" sz="1600" b="1" dirty="0" smtClean="0"/>
          </a:p>
          <a:p>
            <a:pPr algn="just"/>
            <a:r>
              <a:rPr lang="ru-RU" sz="1400" dirty="0" smtClean="0"/>
              <a:t>Республиканский семинар для заместителей директоров общеобразовательных организаций по воспитательной работе «Формирование  гражданской идентичности детей и подростков. Проект «Классное содружество». Для решения проблемы текучести и низкой квалификации кадров,  работающих в детском движении республики проводится оптимизация системы повышения квалификации, создан экспертный совет из числа опытных педагогов, организована система зональных семинаров. 26 сентября 2015 года в Казани был проведен республиканский семинар для заместителей директоров общеобразовательных организаций по воспитательной, на который съехалось 1200 педагогов из всех муниципальных районов РТ. Все участники семинара получили методические материалы для организации работы по гражданско-патриотическому воспитанию в образовательной организации. </a:t>
            </a:r>
            <a:endParaRPr lang="ru-RU" sz="1400" dirty="0"/>
          </a:p>
        </p:txBody>
      </p:sp>
      <p:pic>
        <p:nvPicPr>
          <p:cNvPr id="20" name="Рисунок 19" descr="IMG_9776.JPG"/>
          <p:cNvPicPr>
            <a:picLocks noChangeAspect="1"/>
          </p:cNvPicPr>
          <p:nvPr/>
        </p:nvPicPr>
        <p:blipFill>
          <a:blip r:embed="rId2" cstate="print"/>
          <a:stretch>
            <a:fillRect/>
          </a:stretch>
        </p:blipFill>
        <p:spPr>
          <a:xfrm>
            <a:off x="71406" y="2928934"/>
            <a:ext cx="2571768" cy="1714512"/>
          </a:xfrm>
          <a:prstGeom prst="rect">
            <a:avLst/>
          </a:prstGeom>
        </p:spPr>
      </p:pic>
      <p:pic>
        <p:nvPicPr>
          <p:cNvPr id="21" name="Рисунок 20" descr="IMG_9789.JPG"/>
          <p:cNvPicPr>
            <a:picLocks noChangeAspect="1"/>
          </p:cNvPicPr>
          <p:nvPr/>
        </p:nvPicPr>
        <p:blipFill>
          <a:blip r:embed="rId3" cstate="print"/>
          <a:stretch>
            <a:fillRect/>
          </a:stretch>
        </p:blipFill>
        <p:spPr>
          <a:xfrm>
            <a:off x="71406" y="4714884"/>
            <a:ext cx="2571768" cy="1714513"/>
          </a:xfrm>
          <a:prstGeom prst="rect">
            <a:avLst/>
          </a:prstGeom>
        </p:spPr>
      </p:pic>
      <p:pic>
        <p:nvPicPr>
          <p:cNvPr id="22" name="Рисунок 21" descr="IMG_9870.JPG"/>
          <p:cNvPicPr>
            <a:picLocks noChangeAspect="1"/>
          </p:cNvPicPr>
          <p:nvPr/>
        </p:nvPicPr>
        <p:blipFill>
          <a:blip r:embed="rId4" cstate="print"/>
          <a:srcRect t="239"/>
          <a:stretch>
            <a:fillRect/>
          </a:stretch>
        </p:blipFill>
        <p:spPr>
          <a:xfrm>
            <a:off x="6357950" y="1000108"/>
            <a:ext cx="2685322" cy="1785950"/>
          </a:xfrm>
          <a:prstGeom prst="rect">
            <a:avLst/>
          </a:prstGeom>
        </p:spPr>
      </p:pic>
      <p:pic>
        <p:nvPicPr>
          <p:cNvPr id="23" name="Рисунок 22" descr="IMG_9917.JPG"/>
          <p:cNvPicPr>
            <a:picLocks noChangeAspect="1"/>
          </p:cNvPicPr>
          <p:nvPr/>
        </p:nvPicPr>
        <p:blipFill>
          <a:blip r:embed="rId5" cstate="print"/>
          <a:stretch>
            <a:fillRect/>
          </a:stretch>
        </p:blipFill>
        <p:spPr>
          <a:xfrm>
            <a:off x="71406" y="923053"/>
            <a:ext cx="2603794" cy="1934443"/>
          </a:xfrm>
          <a:prstGeom prst="rect">
            <a:avLst/>
          </a:prstGeom>
        </p:spPr>
      </p:pic>
      <p:pic>
        <p:nvPicPr>
          <p:cNvPr id="24" name="Рисунок 23" descr="IMG_9773.JPG"/>
          <p:cNvPicPr>
            <a:picLocks noChangeAspect="1"/>
          </p:cNvPicPr>
          <p:nvPr/>
        </p:nvPicPr>
        <p:blipFill>
          <a:blip r:embed="rId6" cstate="print"/>
          <a:srcRect t="190" b="4357"/>
          <a:stretch>
            <a:fillRect/>
          </a:stretch>
        </p:blipFill>
        <p:spPr>
          <a:xfrm>
            <a:off x="6357950" y="2857496"/>
            <a:ext cx="2694232" cy="1714512"/>
          </a:xfrm>
          <a:prstGeom prst="rect">
            <a:avLst/>
          </a:prstGeom>
        </p:spPr>
      </p:pic>
      <p:pic>
        <p:nvPicPr>
          <p:cNvPr id="27" name="Рисунок 26" descr="IMG_9989.JPG"/>
          <p:cNvPicPr>
            <a:picLocks noChangeAspect="1"/>
          </p:cNvPicPr>
          <p:nvPr/>
        </p:nvPicPr>
        <p:blipFill>
          <a:blip r:embed="rId7" cstate="print"/>
          <a:srcRect b="365"/>
          <a:stretch>
            <a:fillRect/>
          </a:stretch>
        </p:blipFill>
        <p:spPr>
          <a:xfrm>
            <a:off x="6357950" y="4643446"/>
            <a:ext cx="2688700" cy="17859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
          <p:cNvGrpSpPr/>
          <p:nvPr/>
        </p:nvGrpSpPr>
        <p:grpSpPr>
          <a:xfrm>
            <a:off x="71406" y="142852"/>
            <a:ext cx="9001156" cy="64633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ПЕДАГОГИ</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049" name="Rectangle 1"/>
          <p:cNvSpPr>
            <a:spLocks noChangeArrowheads="1"/>
          </p:cNvSpPr>
          <p:nvPr/>
        </p:nvSpPr>
        <p:spPr bwMode="auto">
          <a:xfrm>
            <a:off x="2643174" y="714356"/>
            <a:ext cx="3857652"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1400" b="1" dirty="0" smtClean="0">
                <a:latin typeface="Arial" pitchFamily="34" charset="0"/>
                <a:ea typeface="Times New Roman" pitchFamily="18" charset="0"/>
                <a:cs typeface="Arial" pitchFamily="34" charset="0"/>
              </a:rPr>
              <a:t>«Формирование  гражданской идентичности детей и подростков. Проект «Классное содружество»</a:t>
            </a:r>
          </a:p>
          <a:p>
            <a:pPr lvl="0" algn="ctr" fontAlgn="base">
              <a:spcBef>
                <a:spcPct val="0"/>
              </a:spcBef>
              <a:spcAft>
                <a:spcPct val="0"/>
              </a:spcAft>
            </a:pPr>
            <a:endParaRPr lang="ru-RU" sz="1400" b="1" dirty="0" smtClean="0">
              <a:latin typeface="Arial" pitchFamily="34" charset="0"/>
              <a:ea typeface="Times New Roman" pitchFamily="18" charset="0"/>
              <a:cs typeface="Arial" pitchFamily="34" charset="0"/>
            </a:endParaRPr>
          </a:p>
          <a:p>
            <a:pPr lvl="0" algn="just" fontAlgn="base">
              <a:spcBef>
                <a:spcPct val="0"/>
              </a:spcBef>
              <a:spcAft>
                <a:spcPct val="0"/>
              </a:spcAft>
            </a:pPr>
            <a:r>
              <a:rPr kumimoji="0" lang="ru-RU" sz="12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Зональные семинары для педагогов-организаторов «Формирование  гражданской идентичности детей и подростков. Проект «Классное содружество».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октябре 2015 года было проведено 7 зональных семинаров по такой же тематике </a:t>
            </a:r>
          </a:p>
          <a:p>
            <a:pPr lvl="0" algn="just" fontAlgn="base">
              <a:spcBef>
                <a:spcPct val="0"/>
              </a:spcBef>
              <a:spcAft>
                <a:spcPct val="0"/>
              </a:spcAf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(Тетюши, Алексеевское, Азнакаево, Нижнекамск, Арск, Казань, Набережные Челны),  в которых приняли участие 1065 педагогов-организаторов.</a:t>
            </a:r>
            <a:r>
              <a:rPr kumimoji="0" lang="ru-RU"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 семинарах, помимо теоретического блока и деловой игры, которые подготовили специалисты ГБЦУ ДО «РЦВР», был представлен практический опыт работы районов с детским активом.</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Рисунок 6" descr="IMG_5241.JPG"/>
          <p:cNvPicPr>
            <a:picLocks noChangeAspect="1"/>
          </p:cNvPicPr>
          <p:nvPr/>
        </p:nvPicPr>
        <p:blipFill>
          <a:blip r:embed="rId2" cstate="print"/>
          <a:srcRect t="12500" r="3125"/>
          <a:stretch>
            <a:fillRect/>
          </a:stretch>
        </p:blipFill>
        <p:spPr>
          <a:xfrm>
            <a:off x="6500826" y="806535"/>
            <a:ext cx="2571768" cy="1742164"/>
          </a:xfrm>
          <a:prstGeom prst="rect">
            <a:avLst/>
          </a:prstGeom>
        </p:spPr>
      </p:pic>
      <p:pic>
        <p:nvPicPr>
          <p:cNvPr id="11" name="Рисунок 10" descr="iqQ2XOOxkMg.jpg"/>
          <p:cNvPicPr>
            <a:picLocks noChangeAspect="1"/>
          </p:cNvPicPr>
          <p:nvPr/>
        </p:nvPicPr>
        <p:blipFill>
          <a:blip r:embed="rId3" cstate="print"/>
          <a:srcRect l="6172" t="30104" r="1640" b="13645"/>
          <a:stretch>
            <a:fillRect/>
          </a:stretch>
        </p:blipFill>
        <p:spPr>
          <a:xfrm>
            <a:off x="6500826" y="2604436"/>
            <a:ext cx="2582342" cy="1181754"/>
          </a:xfrm>
          <a:prstGeom prst="rect">
            <a:avLst/>
          </a:prstGeom>
        </p:spPr>
      </p:pic>
      <p:pic>
        <p:nvPicPr>
          <p:cNvPr id="12" name="Рисунок 11" descr="JSA81CM_Mlg.jpg"/>
          <p:cNvPicPr>
            <a:picLocks noChangeAspect="1"/>
          </p:cNvPicPr>
          <p:nvPr/>
        </p:nvPicPr>
        <p:blipFill>
          <a:blip r:embed="rId4" cstate="print"/>
          <a:srcRect l="781" t="23195" r="781" b="5992"/>
          <a:stretch>
            <a:fillRect/>
          </a:stretch>
        </p:blipFill>
        <p:spPr>
          <a:xfrm>
            <a:off x="142844" y="2643182"/>
            <a:ext cx="2428860" cy="1161629"/>
          </a:xfrm>
          <a:prstGeom prst="rect">
            <a:avLst/>
          </a:prstGeom>
        </p:spPr>
      </p:pic>
      <p:pic>
        <p:nvPicPr>
          <p:cNvPr id="14" name="Рисунок 13" descr="SgNs35qSXDk.jpg"/>
          <p:cNvPicPr>
            <a:picLocks noChangeAspect="1"/>
          </p:cNvPicPr>
          <p:nvPr/>
        </p:nvPicPr>
        <p:blipFill>
          <a:blip r:embed="rId5"/>
          <a:srcRect l="6250" t="31989" r="1561" b="15159"/>
          <a:stretch>
            <a:fillRect/>
          </a:stretch>
        </p:blipFill>
        <p:spPr>
          <a:xfrm>
            <a:off x="142844" y="3910905"/>
            <a:ext cx="8929750" cy="2875681"/>
          </a:xfrm>
          <a:prstGeom prst="rect">
            <a:avLst/>
          </a:prstGeom>
        </p:spPr>
      </p:pic>
      <p:pic>
        <p:nvPicPr>
          <p:cNvPr id="15" name="Рисунок 14" descr="zYMvGjviYbE.jpg"/>
          <p:cNvPicPr>
            <a:picLocks noChangeAspect="1"/>
          </p:cNvPicPr>
          <p:nvPr/>
        </p:nvPicPr>
        <p:blipFill>
          <a:blip r:embed="rId6" cstate="print"/>
          <a:stretch>
            <a:fillRect/>
          </a:stretch>
        </p:blipFill>
        <p:spPr>
          <a:xfrm>
            <a:off x="142844" y="785794"/>
            <a:ext cx="2428892" cy="182167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
          <p:cNvGrpSpPr/>
          <p:nvPr/>
        </p:nvGrpSpPr>
        <p:grpSpPr>
          <a:xfrm>
            <a:off x="71406" y="71414"/>
            <a:ext cx="9001156" cy="64633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ДЕТИ</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13" name="Рисунок 12" descr="IMG_4027.jpg"/>
          <p:cNvPicPr>
            <a:picLocks noChangeAspect="1"/>
          </p:cNvPicPr>
          <p:nvPr/>
        </p:nvPicPr>
        <p:blipFill>
          <a:blip r:embed="rId2" cstate="print"/>
          <a:srcRect l="3125" t="19531" r="5468" b="781"/>
          <a:stretch>
            <a:fillRect/>
          </a:stretch>
        </p:blipFill>
        <p:spPr>
          <a:xfrm>
            <a:off x="6403549" y="2071678"/>
            <a:ext cx="2643011" cy="1536109"/>
          </a:xfrm>
          <a:prstGeom prst="rect">
            <a:avLst/>
          </a:prstGeom>
        </p:spPr>
      </p:pic>
      <p:pic>
        <p:nvPicPr>
          <p:cNvPr id="14" name="Рисунок 13" descr="0DQfEVCmWno - копия.jpg"/>
          <p:cNvPicPr>
            <a:picLocks noChangeAspect="1"/>
          </p:cNvPicPr>
          <p:nvPr/>
        </p:nvPicPr>
        <p:blipFill>
          <a:blip r:embed="rId3" cstate="print"/>
          <a:srcRect t="12485" r="3125"/>
          <a:stretch>
            <a:fillRect/>
          </a:stretch>
        </p:blipFill>
        <p:spPr>
          <a:xfrm>
            <a:off x="71406" y="785793"/>
            <a:ext cx="2326067" cy="1400329"/>
          </a:xfrm>
          <a:prstGeom prst="rect">
            <a:avLst/>
          </a:prstGeom>
        </p:spPr>
      </p:pic>
      <p:pic>
        <p:nvPicPr>
          <p:cNvPr id="15" name="Рисунок 14" descr="IMG_1087.JPG"/>
          <p:cNvPicPr>
            <a:picLocks noChangeAspect="1"/>
          </p:cNvPicPr>
          <p:nvPr/>
        </p:nvPicPr>
        <p:blipFill>
          <a:blip r:embed="rId4" cstate="print"/>
          <a:srcRect t="21875" r="2343"/>
          <a:stretch>
            <a:fillRect/>
          </a:stretch>
        </p:blipFill>
        <p:spPr>
          <a:xfrm>
            <a:off x="71438" y="3886221"/>
            <a:ext cx="2357422" cy="1257291"/>
          </a:xfrm>
          <a:prstGeom prst="rect">
            <a:avLst/>
          </a:prstGeom>
        </p:spPr>
      </p:pic>
      <p:pic>
        <p:nvPicPr>
          <p:cNvPr id="16" name="Рисунок 15" descr="IMG_0904.JPG"/>
          <p:cNvPicPr>
            <a:picLocks noChangeAspect="1"/>
          </p:cNvPicPr>
          <p:nvPr/>
        </p:nvPicPr>
        <p:blipFill>
          <a:blip r:embed="rId5" cstate="print"/>
          <a:srcRect l="6195" t="4212" r="1142"/>
          <a:stretch>
            <a:fillRect/>
          </a:stretch>
        </p:blipFill>
        <p:spPr>
          <a:xfrm>
            <a:off x="71406" y="5161955"/>
            <a:ext cx="2357454" cy="1624631"/>
          </a:xfrm>
          <a:prstGeom prst="rect">
            <a:avLst/>
          </a:prstGeom>
        </p:spPr>
      </p:pic>
      <p:pic>
        <p:nvPicPr>
          <p:cNvPr id="17" name="Рисунок 16" descr="IMG_0919.JPG"/>
          <p:cNvPicPr>
            <a:picLocks noChangeAspect="1"/>
          </p:cNvPicPr>
          <p:nvPr/>
        </p:nvPicPr>
        <p:blipFill>
          <a:blip r:embed="rId6" cstate="print"/>
          <a:srcRect t="8984" r="38282" b="25130"/>
          <a:stretch>
            <a:fillRect/>
          </a:stretch>
        </p:blipFill>
        <p:spPr>
          <a:xfrm>
            <a:off x="71405" y="2214554"/>
            <a:ext cx="2343011" cy="1643074"/>
          </a:xfrm>
          <a:prstGeom prst="rect">
            <a:avLst/>
          </a:prstGeom>
        </p:spPr>
      </p:pic>
      <p:pic>
        <p:nvPicPr>
          <p:cNvPr id="18" name="Рисунок 17" descr="Балтаси2.jpg"/>
          <p:cNvPicPr>
            <a:picLocks noChangeAspect="1"/>
          </p:cNvPicPr>
          <p:nvPr/>
        </p:nvPicPr>
        <p:blipFill>
          <a:blip r:embed="rId7" cstate="print"/>
          <a:srcRect l="-1563" t="19519" r="1562" b="11313"/>
          <a:stretch>
            <a:fillRect/>
          </a:stretch>
        </p:blipFill>
        <p:spPr>
          <a:xfrm>
            <a:off x="6360114" y="744007"/>
            <a:ext cx="2725387" cy="1256233"/>
          </a:xfrm>
          <a:prstGeom prst="rect">
            <a:avLst/>
          </a:prstGeom>
        </p:spPr>
      </p:pic>
      <p:pic>
        <p:nvPicPr>
          <p:cNvPr id="20" name="Рисунок 19" descr="IMG_5323.JPG"/>
          <p:cNvPicPr>
            <a:picLocks noChangeAspect="1"/>
          </p:cNvPicPr>
          <p:nvPr/>
        </p:nvPicPr>
        <p:blipFill>
          <a:blip r:embed="rId8" cstate="print"/>
          <a:srcRect l="12500" t="22916" r="10156" b="19792"/>
          <a:stretch>
            <a:fillRect/>
          </a:stretch>
        </p:blipFill>
        <p:spPr>
          <a:xfrm>
            <a:off x="6366791" y="3643314"/>
            <a:ext cx="2679964" cy="1488869"/>
          </a:xfrm>
          <a:prstGeom prst="rect">
            <a:avLst/>
          </a:prstGeom>
        </p:spPr>
      </p:pic>
      <p:sp>
        <p:nvSpPr>
          <p:cNvPr id="1025" name="Rectangle 1"/>
          <p:cNvSpPr>
            <a:spLocks noChangeArrowheads="1"/>
          </p:cNvSpPr>
          <p:nvPr/>
        </p:nvSpPr>
        <p:spPr bwMode="auto">
          <a:xfrm>
            <a:off x="2357422" y="500042"/>
            <a:ext cx="4071966"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23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Усилена работа по созданию условий для активизации </a:t>
            </a:r>
            <a:r>
              <a:rPr kumimoji="0" lang="ru-RU" sz="14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первичных</a:t>
            </a:r>
            <a:r>
              <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отделений детских организаций и ученического самоуправления в образовательных организациях. С этой целью сотрудники отдела  по работе с детскими организациями ГБУ ДО «Республиканский центр внешкольной работы»  организуют выездные учебы детского актива в муниципальных районах.  Эта форма работы с активом понравилась и ребятам, и педагогам.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32385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В ноябре 2015 года в </a:t>
            </a:r>
            <a:r>
              <a:rPr kumimoji="0" lang="ru-RU" altLang="ko-KR" sz="1400" b="0" i="0" u="none" strike="noStrike" cap="none" normalizeH="0" baseline="0" dirty="0" smtClean="0">
                <a:ln>
                  <a:noFill/>
                </a:ln>
                <a:solidFill>
                  <a:schemeClr val="tx1"/>
                </a:solidFill>
                <a:effectLst/>
                <a:latin typeface="Calibri" pitchFamily="34" charset="0"/>
                <a:ea typeface="Batang" pitchFamily="18" charset="-127"/>
                <a:cs typeface="Times New Roman" pitchFamily="18" charset="0"/>
              </a:rPr>
              <a:t> </a:t>
            </a:r>
            <a:r>
              <a:rPr kumimoji="0" lang="ru-RU" altLang="ko-K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42 муниципальных образованиях РТ прошли </a:t>
            </a:r>
            <a:r>
              <a:rPr kumimoji="0" lang="ru-RU" altLang="ko-KR" sz="14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районные</a:t>
            </a:r>
            <a:r>
              <a:rPr kumimoji="0" lang="ru-RU" altLang="ko-K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слёты, «круглые столы», собрания, на которых почти 3 тысячи юных делегатов обсуждали уставные документы обновленного Союза наследников Татарстана,  идеи и проекты, разрабатывали основу для программы СНТ, подбирали символику, утверждали традиции, ритуалы, планировали мероприятия.</a:t>
            </a:r>
            <a:endParaRPr kumimoji="0" lang="ru-RU" altLang="ko-K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323850" algn="just" defTabSz="914400" rtl="0" eaLnBrk="0" fontAlgn="base" latinLnBrk="0" hangingPunct="0">
              <a:lnSpc>
                <a:spcPct val="100000"/>
              </a:lnSpc>
              <a:spcBef>
                <a:spcPct val="0"/>
              </a:spcBef>
              <a:spcAft>
                <a:spcPct val="0"/>
              </a:spcAft>
              <a:buClrTx/>
              <a:buSzTx/>
              <a:buFontTx/>
              <a:buNone/>
              <a:tabLst/>
            </a:pPr>
            <a:r>
              <a:rPr kumimoji="0" lang="ru-RU" altLang="ko-K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17 декабря 2015 года на республиканском слёте детских общественных организаций был избран республиканский Совет СНТ, в который вошли 44 активиста детского движения республики.</a:t>
            </a:r>
            <a:r>
              <a:rPr lang="ru-RU" altLang="ko-KR" sz="1400" dirty="0" smtClean="0">
                <a:latin typeface="Arial" pitchFamily="34" charset="0"/>
                <a:ea typeface="Calibri" pitchFamily="34" charset="0"/>
                <a:cs typeface="Arial" pitchFamily="34" charset="0"/>
              </a:rPr>
              <a:t> </a:t>
            </a:r>
            <a:r>
              <a:rPr kumimoji="0" lang="ru-RU" altLang="ko-K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Совет будет собираться полным составом три раза в год, текущие вопросы будут решаться с помощью новых информационных технологий. Уже создана и активно действует группа в социальной сети, где каждый может задать вопрос или поделиться своим мнением. </a:t>
            </a:r>
            <a:endParaRPr kumimoji="0" lang="ru-RU" altLang="ko-KR"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descr="G:\SAM_4419.JPG"/>
          <p:cNvPicPr>
            <a:picLocks noChangeAspect="1" noChangeArrowheads="1"/>
          </p:cNvPicPr>
          <p:nvPr/>
        </p:nvPicPr>
        <p:blipFill>
          <a:blip r:embed="rId9" cstate="print"/>
          <a:srcRect l="7153" t="28027" r="2758" b="3125"/>
          <a:stretch>
            <a:fillRect/>
          </a:stretch>
        </p:blipFill>
        <p:spPr bwMode="auto">
          <a:xfrm>
            <a:off x="6357950" y="5174004"/>
            <a:ext cx="2688805" cy="154114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
          <p:cNvGrpSpPr/>
          <p:nvPr/>
        </p:nvGrpSpPr>
        <p:grpSpPr>
          <a:xfrm>
            <a:off x="71406" y="71415"/>
            <a:ext cx="9001156" cy="64294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ДЕТИ</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6865" name="Rectangle 1"/>
          <p:cNvSpPr>
            <a:spLocks noChangeArrowheads="1"/>
          </p:cNvSpPr>
          <p:nvPr/>
        </p:nvSpPr>
        <p:spPr bwMode="auto">
          <a:xfrm>
            <a:off x="2643174" y="647431"/>
            <a:ext cx="3857652"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08000" algn="just" defTabSz="914400" rtl="0" eaLnBrk="1" fontAlgn="base" latinLnBrk="0" hangingPunct="1">
              <a:lnSpc>
                <a:spcPct val="100000"/>
              </a:lnSpc>
              <a:spcBef>
                <a:spcPct val="0"/>
              </a:spcBef>
              <a:spcAft>
                <a:spcPct val="0"/>
              </a:spcAft>
              <a:buClrTx/>
              <a:buSzTx/>
              <a:buFontTx/>
              <a:buNone/>
              <a:tabLst/>
            </a:pPr>
            <a:r>
              <a:rPr lang="ru-RU" sz="1200" dirty="0" smtClean="0"/>
              <a:t>Профильные смены для активистов детского движения республики «Время, вперёд!». В сменах принимают участие активисты Союза наследников Татарстана, победители республиканских конкурсов, делегаты Республиканского Фестиваля «Инициатива», разработчики интересных социальных проектов.</a:t>
            </a:r>
          </a:p>
          <a:p>
            <a:pPr marL="0" marR="0" lvl="0" indent="108000" algn="just" defTabSz="914400" rtl="0" eaLnBrk="1" fontAlgn="base" latinLnBrk="0" hangingPunct="1">
              <a:lnSpc>
                <a:spcPct val="100000"/>
              </a:lnSpc>
              <a:spcBef>
                <a:spcPct val="0"/>
              </a:spcBef>
              <a:spcAft>
                <a:spcPct val="0"/>
              </a:spcAft>
              <a:buClrTx/>
              <a:buSzTx/>
              <a:buFontTx/>
              <a:buNone/>
              <a:tabLst/>
            </a:pPr>
            <a:r>
              <a:rPr lang="ru-RU" sz="1200" dirty="0" smtClean="0"/>
              <a:t>Тематика смен посвящается вопросам организации деятельности общественных организаций и органов ученического самоуправления в течение учебного года.</a:t>
            </a:r>
          </a:p>
          <a:p>
            <a:pPr marL="0" marR="0" lvl="0" indent="108000" algn="just" defTabSz="914400" rtl="0" eaLnBrk="0" fontAlgn="base" latinLnBrk="0" hangingPunct="0">
              <a:lnSpc>
                <a:spcPct val="100000"/>
              </a:lnSpc>
              <a:spcBef>
                <a:spcPct val="0"/>
              </a:spcBef>
              <a:spcAft>
                <a:spcPct val="0"/>
              </a:spcAft>
              <a:buClrTx/>
              <a:buSzTx/>
              <a:buFontTx/>
              <a:buNone/>
              <a:tabLst/>
            </a:pPr>
            <a:r>
              <a:rPr lang="ru-RU" sz="1200" dirty="0" smtClean="0"/>
              <a:t> Помимо насыщенной культурно-оздоровительной программы, включающей экскурсии, творческие и интеллектуальные конкурсы, спортивные состязания, для всех участников смены предлагаются интересные, насыщенные образовательные занятия по основным направлениям развития детского движения, развитию лидерских качеств, проектной деятельности, навыков нестандартного мышления, управления командой, которые проводят опытные тренеры, педагоги, лидеры детского и молодёжного движения РТ.</a:t>
            </a:r>
          </a:p>
          <a:p>
            <a:pPr marL="0" marR="0" lvl="0" indent="108000" algn="just" defTabSz="914400" rtl="0" eaLnBrk="0" fontAlgn="base" latinLnBrk="0" hangingPunct="0">
              <a:lnSpc>
                <a:spcPct val="100000"/>
              </a:lnSpc>
              <a:spcBef>
                <a:spcPct val="0"/>
              </a:spcBef>
              <a:spcAft>
                <a:spcPct val="0"/>
              </a:spcAft>
              <a:buClrTx/>
              <a:buSzTx/>
              <a:buFontTx/>
              <a:buNone/>
              <a:tabLst/>
            </a:pPr>
            <a:r>
              <a:rPr lang="ru-RU" sz="1200" dirty="0" smtClean="0"/>
              <a:t>В течение смены «Время, вперёд!»2015 г.  ребята стали участниками  игры «Год жизни детской общественной организации».  Игра - это целый набор событий, во время которых ребята создают на базе отрядов детские общественные организации и оформляют  ресурсную карту отряда (обобщают и представляют материалы, которые  привезли из своих муниципальных образований), отрабатывают алгоритм создания и организацию функционирования работы детской общественной  организации (ДОО) или органа школьного ученического самоуправления (ШУС). </a:t>
            </a:r>
          </a:p>
          <a:p>
            <a:pPr marL="0" marR="0" lvl="0" indent="450850" algn="just" defTabSz="914400" rtl="0" eaLnBrk="0" fontAlgn="base" latinLnBrk="0" hangingPunct="0">
              <a:lnSpc>
                <a:spcPct val="100000"/>
              </a:lnSpc>
              <a:spcBef>
                <a:spcPct val="0"/>
              </a:spcBef>
              <a:spcAft>
                <a:spcPct val="0"/>
              </a:spcAft>
              <a:buClrTx/>
              <a:buSzTx/>
              <a:buFontTx/>
              <a:buNone/>
              <a:tabLst/>
            </a:pPr>
            <a:r>
              <a:rPr lang="ru-RU" sz="1200" dirty="0" smtClean="0"/>
              <a:t>Основной девиз игры – "Создай, организуй работу и приведи к успеху свою детскую организацию".</a:t>
            </a:r>
          </a:p>
        </p:txBody>
      </p:sp>
      <p:pic>
        <p:nvPicPr>
          <p:cNvPr id="23" name="Рисунок 22" descr="DSCN0191 - копия.jpg"/>
          <p:cNvPicPr>
            <a:picLocks noChangeAspect="1"/>
          </p:cNvPicPr>
          <p:nvPr/>
        </p:nvPicPr>
        <p:blipFill>
          <a:blip r:embed="rId2" cstate="print"/>
          <a:srcRect l="1625" t="18657" r="9829" b="6606"/>
          <a:stretch>
            <a:fillRect/>
          </a:stretch>
        </p:blipFill>
        <p:spPr>
          <a:xfrm>
            <a:off x="6476982" y="928671"/>
            <a:ext cx="2595579" cy="1643073"/>
          </a:xfrm>
          <a:prstGeom prst="rect">
            <a:avLst/>
          </a:prstGeom>
        </p:spPr>
      </p:pic>
      <p:pic>
        <p:nvPicPr>
          <p:cNvPr id="27" name="Рисунок 26" descr="АНАПА ВСЁ БЛИЖЕ.jpg"/>
          <p:cNvPicPr>
            <a:picLocks noChangeAspect="1"/>
          </p:cNvPicPr>
          <p:nvPr/>
        </p:nvPicPr>
        <p:blipFill>
          <a:blip r:embed="rId3" cstate="print"/>
          <a:srcRect l="21719" t="13282"/>
          <a:stretch>
            <a:fillRect/>
          </a:stretch>
        </p:blipFill>
        <p:spPr>
          <a:xfrm>
            <a:off x="57158" y="876854"/>
            <a:ext cx="2586016" cy="1718845"/>
          </a:xfrm>
          <a:prstGeom prst="rect">
            <a:avLst/>
          </a:prstGeom>
        </p:spPr>
      </p:pic>
      <p:pic>
        <p:nvPicPr>
          <p:cNvPr id="30" name="Рисунок 29" descr="DSCN0077.JPG"/>
          <p:cNvPicPr>
            <a:picLocks noChangeAspect="1"/>
          </p:cNvPicPr>
          <p:nvPr/>
        </p:nvPicPr>
        <p:blipFill>
          <a:blip r:embed="rId4" cstate="print"/>
          <a:srcRect t="31250" r="28125" b="5208"/>
          <a:stretch>
            <a:fillRect/>
          </a:stretch>
        </p:blipFill>
        <p:spPr>
          <a:xfrm>
            <a:off x="71406" y="2714620"/>
            <a:ext cx="2585809" cy="1714512"/>
          </a:xfrm>
          <a:prstGeom prst="rect">
            <a:avLst/>
          </a:prstGeom>
        </p:spPr>
      </p:pic>
      <p:pic>
        <p:nvPicPr>
          <p:cNvPr id="31" name="Рисунок 30" descr="8.jpg"/>
          <p:cNvPicPr>
            <a:picLocks noChangeAspect="1"/>
          </p:cNvPicPr>
          <p:nvPr/>
        </p:nvPicPr>
        <p:blipFill>
          <a:blip r:embed="rId5" cstate="print"/>
          <a:stretch>
            <a:fillRect/>
          </a:stretch>
        </p:blipFill>
        <p:spPr>
          <a:xfrm>
            <a:off x="71406" y="4500570"/>
            <a:ext cx="2570512" cy="1714512"/>
          </a:xfrm>
          <a:prstGeom prst="rect">
            <a:avLst/>
          </a:prstGeom>
        </p:spPr>
      </p:pic>
      <p:pic>
        <p:nvPicPr>
          <p:cNvPr id="32" name="Рисунок 31" descr="11 (2).jpg"/>
          <p:cNvPicPr>
            <a:picLocks noChangeAspect="1"/>
          </p:cNvPicPr>
          <p:nvPr/>
        </p:nvPicPr>
        <p:blipFill>
          <a:blip r:embed="rId6" cstate="print"/>
          <a:stretch>
            <a:fillRect/>
          </a:stretch>
        </p:blipFill>
        <p:spPr>
          <a:xfrm>
            <a:off x="6500826" y="2643182"/>
            <a:ext cx="2570512" cy="1714512"/>
          </a:xfrm>
          <a:prstGeom prst="rect">
            <a:avLst/>
          </a:prstGeom>
        </p:spPr>
      </p:pic>
      <p:pic>
        <p:nvPicPr>
          <p:cNvPr id="33" name="Рисунок 32" descr="IMG_0457.JPG"/>
          <p:cNvPicPr>
            <a:picLocks noChangeAspect="1"/>
          </p:cNvPicPr>
          <p:nvPr/>
        </p:nvPicPr>
        <p:blipFill>
          <a:blip r:embed="rId7" cstate="print"/>
          <a:srcRect l="22500" t="18125"/>
          <a:stretch>
            <a:fillRect/>
          </a:stretch>
        </p:blipFill>
        <p:spPr>
          <a:xfrm>
            <a:off x="6500825" y="4429132"/>
            <a:ext cx="2535781" cy="178595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
          <p:cNvGrpSpPr/>
          <p:nvPr/>
        </p:nvGrpSpPr>
        <p:grpSpPr>
          <a:xfrm>
            <a:off x="71406" y="71415"/>
            <a:ext cx="9001156" cy="64294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ДЕТИ</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19" name="Рисунок 18" descr="Эмблема (1).jpg"/>
          <p:cNvPicPr>
            <a:picLocks noChangeAspect="1"/>
          </p:cNvPicPr>
          <p:nvPr/>
        </p:nvPicPr>
        <p:blipFill>
          <a:blip r:embed="rId2" cstate="print"/>
          <a:stretch>
            <a:fillRect/>
          </a:stretch>
        </p:blipFill>
        <p:spPr>
          <a:xfrm>
            <a:off x="71406" y="714356"/>
            <a:ext cx="1857388" cy="1857388"/>
          </a:xfrm>
          <a:prstGeom prst="ellipse">
            <a:avLst/>
          </a:prstGeom>
        </p:spPr>
      </p:pic>
      <p:pic>
        <p:nvPicPr>
          <p:cNvPr id="22" name="Рисунок 21" descr="Ssdi2GonO-g.jpg"/>
          <p:cNvPicPr>
            <a:picLocks noChangeAspect="1"/>
          </p:cNvPicPr>
          <p:nvPr/>
        </p:nvPicPr>
        <p:blipFill>
          <a:blip r:embed="rId3"/>
          <a:srcRect l="781" t="23036" b="11313"/>
          <a:stretch>
            <a:fillRect/>
          </a:stretch>
        </p:blipFill>
        <p:spPr>
          <a:xfrm>
            <a:off x="4357686" y="4714885"/>
            <a:ext cx="4698308" cy="2071702"/>
          </a:xfrm>
          <a:prstGeom prst="rect">
            <a:avLst/>
          </a:prstGeom>
        </p:spPr>
      </p:pic>
      <p:pic>
        <p:nvPicPr>
          <p:cNvPr id="24" name="Рисунок 23" descr="GUM-0805.jpg"/>
          <p:cNvPicPr>
            <a:picLocks noChangeAspect="1"/>
          </p:cNvPicPr>
          <p:nvPr/>
        </p:nvPicPr>
        <p:blipFill>
          <a:blip r:embed="rId4" cstate="print"/>
          <a:srcRect l="8007" t="20023" r="3915" b="15905"/>
          <a:stretch>
            <a:fillRect/>
          </a:stretch>
        </p:blipFill>
        <p:spPr>
          <a:xfrm>
            <a:off x="71406" y="4719214"/>
            <a:ext cx="4232702" cy="2052218"/>
          </a:xfrm>
          <a:prstGeom prst="rect">
            <a:avLst/>
          </a:prstGeom>
        </p:spPr>
      </p:pic>
      <p:pic>
        <p:nvPicPr>
          <p:cNvPr id="25" name="Рисунок 24" descr="HSvXifhdvLE.jpg"/>
          <p:cNvPicPr>
            <a:picLocks noChangeAspect="1"/>
          </p:cNvPicPr>
          <p:nvPr/>
        </p:nvPicPr>
        <p:blipFill>
          <a:blip r:embed="rId5" cstate="print"/>
          <a:srcRect t="3571" b="3571"/>
          <a:stretch>
            <a:fillRect/>
          </a:stretch>
        </p:blipFill>
        <p:spPr>
          <a:xfrm>
            <a:off x="6286512" y="919138"/>
            <a:ext cx="2786082" cy="1724044"/>
          </a:xfrm>
          <a:prstGeom prst="rect">
            <a:avLst/>
          </a:prstGeom>
        </p:spPr>
      </p:pic>
      <p:pic>
        <p:nvPicPr>
          <p:cNvPr id="26" name="Рисунок 25" descr="IMG_0396.JPG"/>
          <p:cNvPicPr>
            <a:picLocks noChangeAspect="1"/>
          </p:cNvPicPr>
          <p:nvPr/>
        </p:nvPicPr>
        <p:blipFill>
          <a:blip r:embed="rId6" cstate="print"/>
          <a:srcRect t="3704"/>
          <a:stretch>
            <a:fillRect/>
          </a:stretch>
        </p:blipFill>
        <p:spPr>
          <a:xfrm>
            <a:off x="6286512" y="2786058"/>
            <a:ext cx="2786082" cy="1788595"/>
          </a:xfrm>
          <a:prstGeom prst="rect">
            <a:avLst/>
          </a:prstGeom>
        </p:spPr>
      </p:pic>
      <p:sp>
        <p:nvSpPr>
          <p:cNvPr id="28" name="Прямоугольник 27"/>
          <p:cNvSpPr/>
          <p:nvPr/>
        </p:nvSpPr>
        <p:spPr>
          <a:xfrm>
            <a:off x="1928794" y="857232"/>
            <a:ext cx="4357718" cy="3785652"/>
          </a:xfrm>
          <a:prstGeom prst="rect">
            <a:avLst/>
          </a:prstGeom>
        </p:spPr>
        <p:txBody>
          <a:bodyPr wrap="square">
            <a:spAutoFit/>
          </a:bodyPr>
          <a:lstStyle/>
          <a:p>
            <a:pPr algn="just"/>
            <a:r>
              <a:rPr lang="ru-RU" sz="1200" dirty="0" smtClean="0"/>
              <a:t>Фестиваль проводится  с 2014 г. в целях формирования активной гражданской позиции, активизации  деятельности  детских организаций, поддержки  детских  социальных  инициатив  и проектов, обмена   опытом  работы, подведение итогов за учебный год.</a:t>
            </a:r>
          </a:p>
          <a:p>
            <a:pPr algn="just"/>
            <a:r>
              <a:rPr lang="ru-RU" sz="1200" dirty="0" smtClean="0"/>
              <a:t>Участники :</a:t>
            </a:r>
          </a:p>
          <a:p>
            <a:pPr algn="just"/>
            <a:r>
              <a:rPr lang="ru-RU" sz="1200" dirty="0" smtClean="0"/>
              <a:t>-активисты и лидеры детских организаций   и органов ученического самоуправления образовательных организаций от каждого муниципального района Республики Татарстан.</a:t>
            </a:r>
          </a:p>
          <a:p>
            <a:pPr algn="just">
              <a:buFontTx/>
              <a:buChar char="-"/>
            </a:pPr>
            <a:r>
              <a:rPr lang="ru-RU" sz="1200" dirty="0" smtClean="0"/>
              <a:t>кураторы по работе с детскими организациями муниципальных районов Республики Татарстан. </a:t>
            </a:r>
          </a:p>
          <a:p>
            <a:pPr algn="just">
              <a:buFontTx/>
              <a:buChar char="-"/>
            </a:pPr>
            <a:r>
              <a:rPr lang="ru-RU" sz="1200" dirty="0" smtClean="0"/>
              <a:t>Программа Фестиваля : конкурс презентаций детских организаций, организация работы выставки   «Наши достижения», конкурс социальных инициатив и проектов,  </a:t>
            </a:r>
            <a:r>
              <a:rPr lang="ru-RU" sz="1200" dirty="0" err="1" smtClean="0"/>
              <a:t>тренинговые</a:t>
            </a:r>
            <a:r>
              <a:rPr lang="ru-RU" sz="1200" dirty="0" smtClean="0"/>
              <a:t> упражнения, круглые столы, обсуждение перспектив развития детского движения РТ; мастер-классы, которые проведут лидеры молодёжных детских организаций, вместе с лучшими педагогами –организаторами и  руководителями  республиканских  детских организаций.</a:t>
            </a:r>
          </a:p>
          <a:p>
            <a:pPr algn="just"/>
            <a:endParaRPr lang="ru-RU" sz="1200" dirty="0"/>
          </a:p>
        </p:txBody>
      </p:sp>
      <p:pic>
        <p:nvPicPr>
          <p:cNvPr id="21" name="Рисунок 20" descr="книга инициатив 2014.jpeg"/>
          <p:cNvPicPr>
            <a:picLocks noChangeAspect="1"/>
          </p:cNvPicPr>
          <p:nvPr/>
        </p:nvPicPr>
        <p:blipFill>
          <a:blip r:embed="rId7" cstate="print"/>
          <a:srcRect l="12596" t="9346" r="5140" b="15890"/>
          <a:stretch>
            <a:fillRect/>
          </a:stretch>
        </p:blipFill>
        <p:spPr>
          <a:xfrm>
            <a:off x="142844" y="2589605"/>
            <a:ext cx="1643074" cy="205384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1406" y="71415"/>
            <a:ext cx="9001156" cy="64294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ДЕТИ</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9938" name="Rectangle 2"/>
          <p:cNvSpPr>
            <a:spLocks noChangeArrowheads="1"/>
          </p:cNvSpPr>
          <p:nvPr/>
        </p:nvSpPr>
        <p:spPr bwMode="auto">
          <a:xfrm>
            <a:off x="2357422" y="671715"/>
            <a:ext cx="3929090" cy="60434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lang="ru-RU" sz="1200" b="1" dirty="0" smtClean="0"/>
              <a:t>Республиканский конкурс общеобразовательных организаций, развивающих ученическое самоуправление, </a:t>
            </a:r>
            <a:r>
              <a:rPr lang="ru-RU" sz="1200" dirty="0" smtClean="0"/>
              <a:t>является республиканским этапом Всероссийского конкурса, учрежденного с целью развития социальных компетенций и гражданского самоопределения детей и молодежи в возрасте до 18 лет через развитие системы ученического самоуправления в общеобразовательных организациях России. </a:t>
            </a:r>
          </a:p>
          <a:p>
            <a:pPr marL="0" marR="0" lvl="0" indent="108000" algn="just" defTabSz="914400" rtl="0" eaLnBrk="1" fontAlgn="base" latinLnBrk="0" hangingPunct="1">
              <a:lnSpc>
                <a:spcPct val="100000"/>
              </a:lnSpc>
              <a:spcBef>
                <a:spcPct val="0"/>
              </a:spcBef>
              <a:spcAft>
                <a:spcPct val="0"/>
              </a:spcAft>
              <a:buClrTx/>
              <a:buSzTx/>
              <a:buFontTx/>
              <a:buNone/>
              <a:tabLst/>
            </a:pPr>
            <a:r>
              <a:rPr lang="ru-RU" sz="1200" dirty="0" smtClean="0"/>
              <a:t>Организаторы  Конкурса:</a:t>
            </a:r>
          </a:p>
          <a:p>
            <a:pPr indent="180000" algn="just" eaLnBrk="0" fontAlgn="base" hangingPunct="0">
              <a:spcBef>
                <a:spcPct val="0"/>
              </a:spcBef>
              <a:spcAft>
                <a:spcPct val="0"/>
              </a:spcAft>
            </a:pPr>
            <a:r>
              <a:rPr lang="ru-RU" sz="1200" dirty="0" smtClean="0"/>
              <a:t>-Татарстанская региональная организация Общероссийской общественной организации «Российский Союз молодежи»; </a:t>
            </a:r>
          </a:p>
          <a:p>
            <a:pPr indent="180000" algn="just" eaLnBrk="0" fontAlgn="base" hangingPunct="0">
              <a:spcBef>
                <a:spcPct val="0"/>
              </a:spcBef>
              <a:spcAft>
                <a:spcPct val="0"/>
              </a:spcAft>
              <a:buFontTx/>
              <a:buChar char="-"/>
            </a:pPr>
            <a:r>
              <a:rPr lang="ru-RU" sz="1200" dirty="0" smtClean="0"/>
              <a:t>Министерство образования и науки РТ;</a:t>
            </a:r>
          </a:p>
          <a:p>
            <a:pPr indent="180000" algn="just" eaLnBrk="0" fontAlgn="base" hangingPunct="0">
              <a:spcBef>
                <a:spcPct val="0"/>
              </a:spcBef>
              <a:spcAft>
                <a:spcPct val="0"/>
              </a:spcAft>
              <a:buFontTx/>
              <a:buChar char="-"/>
            </a:pPr>
            <a:r>
              <a:rPr lang="ru-RU" sz="1200" dirty="0" smtClean="0"/>
              <a:t>РСДО «Союз наследников Татарстана».</a:t>
            </a:r>
          </a:p>
          <a:p>
            <a:pPr algn="just"/>
            <a:r>
              <a:rPr lang="ru-RU" sz="1200" dirty="0" smtClean="0"/>
              <a:t>Задачами Конкурса являются:</a:t>
            </a:r>
          </a:p>
          <a:p>
            <a:pPr algn="just"/>
            <a:r>
              <a:rPr lang="ru-RU" sz="1200" dirty="0" smtClean="0"/>
              <a:t>- выявление и распространение лучших методик по работе с органами ученического самоуправления в общеобразовательных организациях муниципальных районов Республики Татарстан;</a:t>
            </a:r>
          </a:p>
          <a:p>
            <a:pPr algn="just"/>
            <a:r>
              <a:rPr lang="ru-RU" sz="1200" dirty="0" smtClean="0"/>
              <a:t>- повышение уровня профессионального мастерства администрации и педагогического состава общеобразовательных организаций в работе </a:t>
            </a:r>
            <a:br>
              <a:rPr lang="ru-RU" sz="1200" dirty="0" smtClean="0"/>
            </a:br>
            <a:r>
              <a:rPr lang="ru-RU" sz="1200" dirty="0" smtClean="0"/>
              <a:t>с органами ученического самоуправления;</a:t>
            </a:r>
          </a:p>
          <a:p>
            <a:pPr algn="just"/>
            <a:r>
              <a:rPr lang="ru-RU" sz="1200" dirty="0" smtClean="0"/>
              <a:t>- развитие личности молодого человека, формирование у него навыков общения, лидерства и  партнерства, а также активного и ответственного подхода</a:t>
            </a:r>
            <a:br>
              <a:rPr lang="ru-RU" sz="1200" dirty="0" smtClean="0"/>
            </a:br>
            <a:r>
              <a:rPr lang="ru-RU" sz="1200" dirty="0" smtClean="0"/>
              <a:t>к жизни;</a:t>
            </a:r>
          </a:p>
          <a:p>
            <a:pPr algn="just"/>
            <a:r>
              <a:rPr lang="ru-RU" sz="1200" dirty="0" smtClean="0"/>
              <a:t>- формирование позитивного общественного мнения о лидерах органов ученического самоуправления в педагогическом сообществе и среди молодежи.</a:t>
            </a:r>
          </a:p>
          <a:p>
            <a:pPr marL="0" marR="0" lvl="0" indent="457200" algn="just" defTabSz="914400" rtl="0" eaLnBrk="0" fontAlgn="base" latinLnBrk="0" hangingPunct="0">
              <a:lnSpc>
                <a:spcPct val="100000"/>
              </a:lnSpc>
              <a:spcBef>
                <a:spcPct val="0"/>
              </a:spcBef>
              <a:spcAft>
                <a:spcPct val="0"/>
              </a:spcAft>
              <a:buClrTx/>
              <a:buSzTx/>
              <a:tabLst/>
            </a:pPr>
            <a:endParaRPr kumimoji="0" lang="ru-RU" sz="1200" b="0" i="0" u="none" strike="noStrike" cap="none" normalizeH="0" baseline="0" dirty="0" smtClean="0">
              <a:ln>
                <a:noFill/>
              </a:ln>
              <a:solidFill>
                <a:schemeClr val="tx1"/>
              </a:solidFill>
              <a:effectLst/>
              <a:ea typeface="Times New Roman" pitchFamily="18" charset="0"/>
              <a:cs typeface="Arial" pitchFamily="34" charset="0"/>
            </a:endParaRPr>
          </a:p>
        </p:txBody>
      </p:sp>
      <p:pic>
        <p:nvPicPr>
          <p:cNvPr id="9" name="Рисунок 8" descr="1.jpg"/>
          <p:cNvPicPr>
            <a:picLocks noChangeAspect="1"/>
          </p:cNvPicPr>
          <p:nvPr/>
        </p:nvPicPr>
        <p:blipFill>
          <a:blip r:embed="rId2" cstate="print"/>
          <a:srcRect l="11718" t="9004" r="2661" b="15204"/>
          <a:stretch>
            <a:fillRect/>
          </a:stretch>
        </p:blipFill>
        <p:spPr>
          <a:xfrm>
            <a:off x="6500826" y="714356"/>
            <a:ext cx="2298897" cy="1357322"/>
          </a:xfrm>
          <a:prstGeom prst="rect">
            <a:avLst/>
          </a:prstGeom>
        </p:spPr>
      </p:pic>
      <p:pic>
        <p:nvPicPr>
          <p:cNvPr id="11" name="Рисунок 10" descr="IMG_0588.JPG"/>
          <p:cNvPicPr>
            <a:picLocks noChangeAspect="1"/>
          </p:cNvPicPr>
          <p:nvPr/>
        </p:nvPicPr>
        <p:blipFill>
          <a:blip r:embed="rId3" cstate="print"/>
          <a:stretch>
            <a:fillRect/>
          </a:stretch>
        </p:blipFill>
        <p:spPr>
          <a:xfrm>
            <a:off x="71406" y="5286389"/>
            <a:ext cx="2143140" cy="1428760"/>
          </a:xfrm>
          <a:prstGeom prst="rect">
            <a:avLst/>
          </a:prstGeom>
        </p:spPr>
      </p:pic>
      <p:pic>
        <p:nvPicPr>
          <p:cNvPr id="12" name="Рисунок 11" descr="IMG_0818.JPG"/>
          <p:cNvPicPr>
            <a:picLocks noChangeAspect="1"/>
          </p:cNvPicPr>
          <p:nvPr/>
        </p:nvPicPr>
        <p:blipFill>
          <a:blip r:embed="rId4" cstate="print"/>
          <a:stretch>
            <a:fillRect/>
          </a:stretch>
        </p:blipFill>
        <p:spPr>
          <a:xfrm>
            <a:off x="6487946" y="3500438"/>
            <a:ext cx="2355485" cy="1570325"/>
          </a:xfrm>
          <a:prstGeom prst="rect">
            <a:avLst/>
          </a:prstGeom>
        </p:spPr>
      </p:pic>
      <p:pic>
        <p:nvPicPr>
          <p:cNvPr id="13" name="Рисунок 12" descr="IMG_1407.JPG"/>
          <p:cNvPicPr>
            <a:picLocks noChangeAspect="1"/>
          </p:cNvPicPr>
          <p:nvPr/>
        </p:nvPicPr>
        <p:blipFill>
          <a:blip r:embed="rId5" cstate="print"/>
          <a:srcRect l="17188" t="18750" r="4687" b="1562"/>
          <a:stretch>
            <a:fillRect/>
          </a:stretch>
        </p:blipFill>
        <p:spPr>
          <a:xfrm>
            <a:off x="71406" y="3786190"/>
            <a:ext cx="2143141" cy="1457336"/>
          </a:xfrm>
          <a:prstGeom prst="rect">
            <a:avLst/>
          </a:prstGeom>
        </p:spPr>
      </p:pic>
      <p:pic>
        <p:nvPicPr>
          <p:cNvPr id="14" name="Picture 3" descr="D:\самоуправление ученическое\8QpNpw1nlpI.jpg"/>
          <p:cNvPicPr>
            <a:picLocks noGrp="1" noChangeAspect="1" noChangeArrowheads="1"/>
          </p:cNvPicPr>
          <p:nvPr>
            <p:ph sz="half" idx="4294967295"/>
          </p:nvPr>
        </p:nvPicPr>
        <p:blipFill>
          <a:blip r:embed="rId6" cstate="print"/>
          <a:srcRect l="16214" t="20282" r="10813" b="10758"/>
          <a:stretch>
            <a:fillRect/>
          </a:stretch>
        </p:blipFill>
        <p:spPr>
          <a:xfrm>
            <a:off x="71406" y="2357430"/>
            <a:ext cx="2155747" cy="1357322"/>
          </a:xfrm>
          <a:prstGeom prst="rect">
            <a:avLst/>
          </a:prstGeom>
          <a:noFill/>
        </p:spPr>
      </p:pic>
      <p:pic>
        <p:nvPicPr>
          <p:cNvPr id="15" name="Picture 2" descr="D:\самоуправление ученическое\2.jpg"/>
          <p:cNvPicPr>
            <a:picLocks noGrp="1" noChangeAspect="1" noChangeArrowheads="1"/>
          </p:cNvPicPr>
          <p:nvPr>
            <p:ph sz="half" idx="1"/>
          </p:nvPr>
        </p:nvPicPr>
        <p:blipFill>
          <a:blip r:embed="rId7" cstate="print"/>
          <a:srcRect l="2653" t="16290" r="259" b="450"/>
          <a:stretch>
            <a:fillRect/>
          </a:stretch>
        </p:blipFill>
        <p:spPr>
          <a:xfrm>
            <a:off x="6487946" y="2154447"/>
            <a:ext cx="2355485" cy="1345991"/>
          </a:xfrm>
          <a:noFill/>
        </p:spPr>
      </p:pic>
      <p:pic>
        <p:nvPicPr>
          <p:cNvPr id="39939" name="Picture 3" descr="C:\Users\User\Desktop\для снт книги\фото_снт\Новая папка (2)\1 (3).jpg"/>
          <p:cNvPicPr>
            <a:picLocks noChangeAspect="1" noChangeArrowheads="1"/>
          </p:cNvPicPr>
          <p:nvPr/>
        </p:nvPicPr>
        <p:blipFill>
          <a:blip r:embed="rId8" cstate="print"/>
          <a:srcRect/>
          <a:stretch>
            <a:fillRect/>
          </a:stretch>
        </p:blipFill>
        <p:spPr bwMode="auto">
          <a:xfrm>
            <a:off x="6487946" y="5143512"/>
            <a:ext cx="2357454" cy="1572404"/>
          </a:xfrm>
          <a:prstGeom prst="rect">
            <a:avLst/>
          </a:prstGeom>
          <a:noFill/>
        </p:spPr>
      </p:pic>
      <p:pic>
        <p:nvPicPr>
          <p:cNvPr id="17" name="Рисунок 16" descr="b7fc8807486c56d7a33a5b4e6e425580.jpg"/>
          <p:cNvPicPr>
            <a:picLocks noChangeAspect="1"/>
          </p:cNvPicPr>
          <p:nvPr/>
        </p:nvPicPr>
        <p:blipFill>
          <a:blip r:embed="rId9"/>
          <a:srcRect l="9091" t="45939" r="29545" b="9386"/>
          <a:stretch>
            <a:fillRect/>
          </a:stretch>
        </p:blipFill>
        <p:spPr>
          <a:xfrm>
            <a:off x="285720" y="714356"/>
            <a:ext cx="1714512" cy="1571637"/>
          </a:xfrm>
          <a:prstGeom prst="ellipse">
            <a:avLst/>
          </a:prstGeom>
          <a:ln w="57150">
            <a:solidFill>
              <a:srgbClr val="FFFF0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1438" y="214290"/>
            <a:ext cx="6572264" cy="642942"/>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361" name="Rectangle 1"/>
          <p:cNvSpPr>
            <a:spLocks noChangeArrowheads="1"/>
          </p:cNvSpPr>
          <p:nvPr/>
        </p:nvSpPr>
        <p:spPr bwMode="auto">
          <a:xfrm>
            <a:off x="0" y="271327"/>
            <a:ext cx="3828036" cy="80021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ea typeface="Times New Roman" pitchFamily="18" charset="0"/>
                <a:cs typeface="Arial" pitchFamily="34" charset="0"/>
              </a:rPr>
              <a:t>Председатель Союза наследников Татарстана, </a:t>
            </a:r>
            <a:endParaRPr kumimoji="0" lang="ru-RU" sz="1400" b="1"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ru-RU" sz="1400" b="1" i="1" dirty="0" smtClean="0">
                <a:cs typeface="Arial" pitchFamily="34" charset="0"/>
              </a:rPr>
              <a:t>Фёдоров Семён Петрович</a:t>
            </a:r>
            <a:r>
              <a:rPr kumimoji="0" lang="ru-RU" sz="1400" b="1" i="1" u="none" strike="noStrike" cap="none" normalizeH="0" baseline="0" dirty="0" smtClean="0">
                <a:ln>
                  <a:noFill/>
                </a:ln>
                <a:solidFill>
                  <a:schemeClr val="tx1"/>
                </a:solidFill>
                <a:effectLst/>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Рисунок 5" descr="photo_963.jpg"/>
          <p:cNvPicPr>
            <a:picLocks noChangeAspect="1"/>
          </p:cNvPicPr>
          <p:nvPr/>
        </p:nvPicPr>
        <p:blipFill>
          <a:blip r:embed="rId2"/>
          <a:stretch>
            <a:fillRect/>
          </a:stretch>
        </p:blipFill>
        <p:spPr>
          <a:xfrm>
            <a:off x="7547388" y="71414"/>
            <a:ext cx="953702" cy="1271602"/>
          </a:xfrm>
          <a:prstGeom prst="rect">
            <a:avLst/>
          </a:prstGeom>
        </p:spPr>
      </p:pic>
      <p:sp>
        <p:nvSpPr>
          <p:cNvPr id="15362" name="Rectangle 2"/>
          <p:cNvSpPr>
            <a:spLocks noChangeArrowheads="1"/>
          </p:cNvSpPr>
          <p:nvPr/>
        </p:nvSpPr>
        <p:spPr bwMode="auto">
          <a:xfrm>
            <a:off x="71406" y="969609"/>
            <a:ext cx="892975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j-lt"/>
                <a:ea typeface="Times New Roman" pitchFamily="18" charset="0"/>
                <a:cs typeface="Arial" pitchFamily="34" charset="0"/>
              </a:rPr>
              <a:t>Дорогие друзья! </a:t>
            </a: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mj-lt"/>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j-lt"/>
                <a:ea typeface="Times New Roman" pitchFamily="18" charset="0"/>
                <a:cs typeface="Arial" pitchFamily="34" charset="0"/>
              </a:rPr>
              <a:t>Приоритетные национальные проекты без всякого преувеличения стали важным явлением в жизни Российской Федерации. Сегодня в их реализацию включились не только институты федеральной, региональной, местной власти, но и значительная часть общества. Известный польский педагог-гуманист </a:t>
            </a:r>
            <a:r>
              <a:rPr kumimoji="0" lang="ru-RU" sz="1200" b="0" i="0" u="none" strike="noStrike" cap="none" normalizeH="0" baseline="0" dirty="0" err="1" smtClean="0">
                <a:ln>
                  <a:noFill/>
                </a:ln>
                <a:solidFill>
                  <a:schemeClr val="tx1"/>
                </a:solidFill>
                <a:effectLst/>
                <a:latin typeface="+mj-lt"/>
                <a:ea typeface="Times New Roman" pitchFamily="18" charset="0"/>
                <a:cs typeface="Arial" pitchFamily="34" charset="0"/>
              </a:rPr>
              <a:t>Януш</a:t>
            </a:r>
            <a:r>
              <a:rPr kumimoji="0" lang="ru-RU" sz="1200" b="0" i="0" u="none" strike="noStrike" cap="none" normalizeH="0" baseline="0" dirty="0" smtClean="0">
                <a:ln>
                  <a:noFill/>
                </a:ln>
                <a:solidFill>
                  <a:schemeClr val="tx1"/>
                </a:solidFill>
                <a:effectLst/>
                <a:latin typeface="+mj-lt"/>
                <a:ea typeface="Times New Roman" pitchFamily="18" charset="0"/>
                <a:cs typeface="Arial" pitchFamily="34" charset="0"/>
              </a:rPr>
              <a:t> Корчак как-то сказал, что «Личность – единственный оплот человечности в обществе». Продолжая эту мысль, можно сказать, что развитая Личность – единственный оплот государственности, основа развития общества. </a:t>
            </a:r>
            <a:endParaRPr kumimoji="0" lang="ru-RU" sz="1200" b="0" i="0" u="none" strike="noStrike" cap="none" normalizeH="0" baseline="0" dirty="0" smtClean="0">
              <a:ln>
                <a:noFill/>
              </a:ln>
              <a:solidFill>
                <a:schemeClr val="tx1"/>
              </a:solidFill>
              <a:effectLst/>
              <a:latin typeface="+mj-lt"/>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j-lt"/>
                <a:ea typeface="Times New Roman" pitchFamily="18" charset="0"/>
                <a:cs typeface="Arial" pitchFamily="34" charset="0"/>
              </a:rPr>
              <a:t>15 сентября 1990 года на смену красногалстучной пионерии пришло новое поколение молодых граждан, сохраняющих преемственность и лучшие традиции пионерии республики. Это мир молодого поколения – наследников Татарстана. Это – юный день Республики Татарстан и её будущее.</a:t>
            </a:r>
            <a:endParaRPr kumimoji="0" lang="ru-RU" sz="1200" b="0" i="0" u="none" strike="noStrike" cap="none" normalizeH="0" baseline="0" dirty="0" smtClean="0">
              <a:ln>
                <a:noFill/>
              </a:ln>
              <a:solidFill>
                <a:schemeClr val="tx1"/>
              </a:solidFill>
              <a:effectLst/>
              <a:latin typeface="+mj-lt"/>
              <a:cs typeface="Arial" pitchFamily="34" charset="0"/>
            </a:endParaRPr>
          </a:p>
          <a:p>
            <a:r>
              <a:rPr kumimoji="0" lang="ru-RU" sz="1200" b="0" i="0" u="none" strike="noStrike" cap="none" normalizeH="0" baseline="0" dirty="0" smtClean="0">
                <a:ln>
                  <a:noFill/>
                </a:ln>
                <a:solidFill>
                  <a:schemeClr val="tx1"/>
                </a:solidFill>
                <a:effectLst/>
                <a:latin typeface="+mj-lt"/>
                <a:ea typeface="Times New Roman" pitchFamily="18" charset="0"/>
                <a:cs typeface="Arial" pitchFamily="34" charset="0"/>
              </a:rPr>
              <a:t>Социальная активность детей возрастает, формы ее проявления становятся все разнообразнее. В то же время наличие активности предполагает и поиск других форм педагогической поддержки их функционирования, т.е. пересмотра деятельности взрослых, вожатых, педагогов,  задача которых – открыть простор ребячьей самодеятельности, направить их социальную активность на пользу себе и другим.</a:t>
            </a:r>
            <a:r>
              <a:rPr lang="ru-RU" sz="1200" dirty="0"/>
              <a:t> </a:t>
            </a:r>
            <a:endParaRPr lang="ru-RU" sz="1200" dirty="0" smtClean="0"/>
          </a:p>
          <a:p>
            <a:r>
              <a:rPr lang="ru-RU" sz="1200" dirty="0" smtClean="0"/>
              <a:t>Девиз </a:t>
            </a:r>
            <a:r>
              <a:rPr lang="ru-RU" sz="1200" dirty="0"/>
              <a:t>Союза наследников Татарстана «Делай каждый день доброе дело!» призывает членов организации быть всегда готовым прийти на помощь, оказать поддержку слабому, уделить внимание тому, кто в нем так нуждается. </a:t>
            </a:r>
          </a:p>
          <a:p>
            <a:r>
              <a:rPr lang="ru-RU" sz="1200" dirty="0"/>
              <a:t>За 25 лет деятельности у Союза наследников Татарстана накопился большой опыт по реализации программ, проведению профильных смен, семинаров-совещаний. Я хочу выразить слова благодарности директорам учреждений дополнительного образования, методистам по детскому движению центров, классным руководителям, педагогам-организаторам за поддержку Союза наследников Татарстана на местах</a:t>
            </a:r>
            <a:r>
              <a:rPr lang="ru-RU" sz="1200" dirty="0" smtClean="0"/>
              <a:t>.</a:t>
            </a:r>
            <a:endParaRPr lang="ru-RU" sz="1200" dirty="0"/>
          </a:p>
          <a:p>
            <a:r>
              <a:rPr lang="ru-RU" sz="1200" dirty="0"/>
              <a:t>Д</a:t>
            </a:r>
            <a:r>
              <a:rPr lang="ru-RU" sz="1200" dirty="0" smtClean="0"/>
              <a:t>еятельность </a:t>
            </a:r>
            <a:r>
              <a:rPr lang="ru-RU" sz="1200" dirty="0"/>
              <a:t>«Наследников» </a:t>
            </a:r>
            <a:r>
              <a:rPr lang="ru-RU" sz="1200" dirty="0" smtClean="0"/>
              <a:t>продвигает в </a:t>
            </a:r>
            <a:r>
              <a:rPr lang="ru-RU" sz="1200" dirty="0"/>
              <a:t>общество идей толерантности и ненасилия, единства многообразия культурных традиция наций и народностей страны, сопряженности интересов различных слоев общества во имя стабильности и процветания Отечества.</a:t>
            </a:r>
          </a:p>
          <a:p>
            <a:r>
              <a:rPr lang="ru-RU" sz="1200" dirty="0"/>
              <a:t>Руководствуясь Указом Президента Российской Федерации В.В. Путина от 29.10.2015 № 536 «»О создании Общероссийской общественно-государственной детско-юношеской организации «Российское движение школьников» нам необходимо создать единую и единственную для всей страны детскую организацию. В свою очередь мы готовы стать коллективным членом Российского движения школьников, при этом изменив статус общественного и становясь общественно-государственной.</a:t>
            </a:r>
          </a:p>
          <a:p>
            <a:r>
              <a:rPr lang="ru-RU" sz="1200" dirty="0"/>
              <a:t>Мы уверены, что в Указе Президента есть только эволюционные, позитивные для детского общественного движения меры, ибо это движение изменяется и развивается только так, как изменяется и развивается вся наша страна.</a:t>
            </a:r>
          </a:p>
          <a:p>
            <a:r>
              <a:rPr lang="ru-RU" sz="1200" dirty="0"/>
              <a:t>Дорогие друзья! Давайте приложим все усилия, чтобы воспитать активных законопослушных граждан,  патриотов и настоящих наследников традиций  народов России. </a:t>
            </a:r>
          </a:p>
          <a:p>
            <a:r>
              <a:rPr lang="ru-RU" sz="1200" dirty="0"/>
              <a:t>Пусть всегда и во всем сопутствует успех! Счастья вам, новых творческих, интересных дел! </a:t>
            </a: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
          <p:cNvGrpSpPr/>
          <p:nvPr/>
        </p:nvGrpSpPr>
        <p:grpSpPr>
          <a:xfrm>
            <a:off x="71406" y="71415"/>
            <a:ext cx="9001156" cy="64294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ДЕТИ</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18" name="Рисунок 17"/>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6786578" y="857232"/>
            <a:ext cx="2214578" cy="2714644"/>
          </a:xfrm>
          <a:prstGeom prst="rect">
            <a:avLst/>
          </a:prstGeom>
        </p:spPr>
      </p:pic>
      <p:sp>
        <p:nvSpPr>
          <p:cNvPr id="19" name="Прямоугольник 18"/>
          <p:cNvSpPr/>
          <p:nvPr/>
        </p:nvSpPr>
        <p:spPr>
          <a:xfrm>
            <a:off x="2428860" y="612845"/>
            <a:ext cx="4000528" cy="4185761"/>
          </a:xfrm>
          <a:prstGeom prst="rect">
            <a:avLst/>
          </a:prstGeom>
        </p:spPr>
        <p:txBody>
          <a:bodyPr wrap="square">
            <a:spAutoFit/>
          </a:bodyPr>
          <a:lstStyle/>
          <a:p>
            <a:pPr algn="just"/>
            <a:r>
              <a:rPr lang="ru-RU" sz="1400" dirty="0" smtClean="0"/>
              <a:t>Делегация педагогов и активистов СНТ стала участником </a:t>
            </a:r>
            <a:r>
              <a:rPr lang="ru-RU" sz="1400" b="1" dirty="0" smtClean="0"/>
              <a:t>студенческого образовательного Форума. </a:t>
            </a:r>
          </a:p>
          <a:p>
            <a:pPr algn="just"/>
            <a:r>
              <a:rPr lang="ru-RU" sz="1400" dirty="0" smtClean="0"/>
              <a:t>С 24 по 28 августа 2015 года  в 45 км. от Казани на берегу реки </a:t>
            </a:r>
            <a:r>
              <a:rPr lang="ru-RU" sz="1400" dirty="0" err="1" smtClean="0"/>
              <a:t>Свияга</a:t>
            </a:r>
            <a:r>
              <a:rPr lang="ru-RU" sz="1400" dirty="0" smtClean="0"/>
              <a:t>  в </a:t>
            </a:r>
            <a:r>
              <a:rPr lang="ru-RU" sz="1400" dirty="0" err="1" smtClean="0"/>
              <a:t>Верхнеуслонском</a:t>
            </a:r>
            <a:r>
              <a:rPr lang="ru-RU" sz="1400" dirty="0" smtClean="0"/>
              <a:t> районе РТ проходил студенческий образовательный Форум (СОФ 2015). Форум собрал более 1000  участников  из 17 стран мира,  среди которых были и представители детского движения республики:  33 муниципальных  куратора   по работе с ДОО  и   61 активист детского движения. За 5 дней для участников было проведено 96 лекций, семинаров и тренингов. Формат Студенческого образовательного Форума, предполагающий совместную работу активистов молодежного (студенческого) и детского движения, несомненно, создал предпосылки для развития преемственности детского и молодежного общественного движения РТ.</a:t>
            </a:r>
            <a:endParaRPr lang="ru-RU" sz="1400" dirty="0"/>
          </a:p>
        </p:txBody>
      </p:sp>
      <p:pic>
        <p:nvPicPr>
          <p:cNvPr id="21" name="Рисунок 20" descr="imgpreview.jpg"/>
          <p:cNvPicPr>
            <a:picLocks noChangeAspect="1"/>
          </p:cNvPicPr>
          <p:nvPr/>
        </p:nvPicPr>
        <p:blipFill>
          <a:blip r:embed="rId3"/>
          <a:stretch>
            <a:fillRect/>
          </a:stretch>
        </p:blipFill>
        <p:spPr>
          <a:xfrm>
            <a:off x="92053" y="714356"/>
            <a:ext cx="2193931" cy="1643074"/>
          </a:xfrm>
          <a:prstGeom prst="rect">
            <a:avLst/>
          </a:prstGeom>
        </p:spPr>
      </p:pic>
      <p:pic>
        <p:nvPicPr>
          <p:cNvPr id="22" name="Рисунок 21" descr="1440414772953.jpg"/>
          <p:cNvPicPr>
            <a:picLocks noChangeAspect="1"/>
          </p:cNvPicPr>
          <p:nvPr/>
        </p:nvPicPr>
        <p:blipFill>
          <a:blip r:embed="rId4"/>
          <a:stretch>
            <a:fillRect/>
          </a:stretch>
        </p:blipFill>
        <p:spPr>
          <a:xfrm>
            <a:off x="71406" y="2285992"/>
            <a:ext cx="2262203" cy="1357322"/>
          </a:xfrm>
          <a:prstGeom prst="rect">
            <a:avLst/>
          </a:prstGeom>
        </p:spPr>
      </p:pic>
      <p:pic>
        <p:nvPicPr>
          <p:cNvPr id="23" name="Рисунок 22" descr="1440417257464.jpg"/>
          <p:cNvPicPr>
            <a:picLocks noChangeAspect="1"/>
          </p:cNvPicPr>
          <p:nvPr/>
        </p:nvPicPr>
        <p:blipFill>
          <a:blip r:embed="rId5"/>
          <a:stretch>
            <a:fillRect/>
          </a:stretch>
        </p:blipFill>
        <p:spPr>
          <a:xfrm>
            <a:off x="71422" y="3786190"/>
            <a:ext cx="2262203" cy="1357322"/>
          </a:xfrm>
          <a:prstGeom prst="rect">
            <a:avLst/>
          </a:prstGeom>
        </p:spPr>
      </p:pic>
      <p:pic>
        <p:nvPicPr>
          <p:cNvPr id="24" name="Рисунок 23" descr="1440663015414.jpg"/>
          <p:cNvPicPr>
            <a:picLocks noChangeAspect="1"/>
          </p:cNvPicPr>
          <p:nvPr/>
        </p:nvPicPr>
        <p:blipFill>
          <a:blip r:embed="rId6"/>
          <a:stretch>
            <a:fillRect/>
          </a:stretch>
        </p:blipFill>
        <p:spPr>
          <a:xfrm>
            <a:off x="6572264" y="4071942"/>
            <a:ext cx="2500330" cy="2500330"/>
          </a:xfrm>
          <a:prstGeom prst="rect">
            <a:avLst/>
          </a:prstGeom>
        </p:spPr>
      </p:pic>
      <p:pic>
        <p:nvPicPr>
          <p:cNvPr id="25" name="Рисунок 24" descr="1440700295573.jpg"/>
          <p:cNvPicPr>
            <a:picLocks noChangeAspect="1"/>
          </p:cNvPicPr>
          <p:nvPr/>
        </p:nvPicPr>
        <p:blipFill>
          <a:blip r:embed="rId7"/>
          <a:srcRect t="22379" r="1037" b="4890"/>
          <a:stretch>
            <a:fillRect/>
          </a:stretch>
        </p:blipFill>
        <p:spPr>
          <a:xfrm>
            <a:off x="2357422" y="4786322"/>
            <a:ext cx="4077461" cy="2000264"/>
          </a:xfrm>
          <a:prstGeom prst="rect">
            <a:avLst/>
          </a:prstGeom>
        </p:spPr>
      </p:pic>
      <p:pic>
        <p:nvPicPr>
          <p:cNvPr id="26" name="Рисунок 25" descr="1440421191523.jpg"/>
          <p:cNvPicPr>
            <a:picLocks noChangeAspect="1"/>
          </p:cNvPicPr>
          <p:nvPr/>
        </p:nvPicPr>
        <p:blipFill>
          <a:blip r:embed="rId8"/>
          <a:stretch>
            <a:fillRect/>
          </a:stretch>
        </p:blipFill>
        <p:spPr>
          <a:xfrm>
            <a:off x="71406" y="5286388"/>
            <a:ext cx="2214546" cy="132872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3"/>
          <p:cNvGrpSpPr/>
          <p:nvPr/>
        </p:nvGrpSpPr>
        <p:grpSpPr>
          <a:xfrm>
            <a:off x="71406" y="71415"/>
            <a:ext cx="9001156" cy="64294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СНТ</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41985" name="Rectangle 1"/>
          <p:cNvSpPr>
            <a:spLocks noChangeArrowheads="1"/>
          </p:cNvSpPr>
          <p:nvPr/>
        </p:nvSpPr>
        <p:spPr bwMode="auto">
          <a:xfrm>
            <a:off x="2643174" y="571480"/>
            <a:ext cx="3857652"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Республиканский слёт «Мы вместе», посвященный 25 -</a:t>
            </a:r>
            <a:r>
              <a:rPr kumimoji="0" lang="ru-RU" sz="12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летию</a:t>
            </a:r>
            <a:r>
              <a:rPr kumimoji="0" lang="ru-RU"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Союза наследников Татарстана</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cs typeface="Arial" pitchFamily="34" charset="0"/>
              </a:rPr>
              <a:t> </a:t>
            </a:r>
            <a:r>
              <a:rPr lang="ru-RU" sz="1200" dirty="0" smtClean="0"/>
              <a:t>Республиканский Слёт детских  общественных  организаций и органов ученического самоуправления «Мы – вместе» проводится во исполнение резолюции республиканского августовского совещания работников образования и науки  с целью  сплочения детей и  подростков Республики Татарстан в единое сообщество,  создания условий для реализации их интеллектуального и творческого  потенциала,  выработки ключевых направлений развития детского общественного движения Республики Татарстан и  определения перспектив дальнейшего развития общественной организации «Союз наследников Татарстана».</a:t>
            </a:r>
          </a:p>
          <a:p>
            <a:pPr algn="just"/>
            <a:r>
              <a:rPr lang="ru-RU" sz="1200" dirty="0" smtClean="0"/>
              <a:t>Девизом Слёта является фраза </a:t>
            </a:r>
            <a:r>
              <a:rPr lang="ru-RU" sz="1200" b="1" dirty="0" smtClean="0"/>
              <a:t>«Время действовать!» </a:t>
            </a:r>
            <a:r>
              <a:rPr lang="ru-RU" sz="1200" dirty="0" smtClean="0"/>
              <a:t>на русском языке,  </a:t>
            </a:r>
            <a:r>
              <a:rPr lang="ru-RU" sz="1200" b="1" dirty="0" smtClean="0"/>
              <a:t>«</a:t>
            </a:r>
            <a:r>
              <a:rPr lang="ru-RU" sz="1200" b="1" dirty="0" err="1" smtClean="0"/>
              <a:t>Эш</a:t>
            </a:r>
            <a:r>
              <a:rPr lang="ru-RU" sz="1200" b="1" dirty="0" smtClean="0"/>
              <a:t> </a:t>
            </a:r>
            <a:r>
              <a:rPr lang="ru-RU" sz="1200" b="1" dirty="0" err="1" smtClean="0"/>
              <a:t>итәргә вакыт</a:t>
            </a:r>
            <a:r>
              <a:rPr lang="ru-RU" sz="1200" b="1" dirty="0" smtClean="0"/>
              <a:t>»</a:t>
            </a:r>
            <a:r>
              <a:rPr lang="ru-RU" sz="1200" dirty="0" smtClean="0"/>
              <a:t>  на татарском языке. </a:t>
            </a:r>
            <a:r>
              <a:rPr lang="ru-RU" sz="1200" b="1" i="1" dirty="0" smtClean="0"/>
              <a:t> </a:t>
            </a:r>
            <a:endParaRPr lang="ru-RU" sz="1200" dirty="0" smtClean="0"/>
          </a:p>
          <a:p>
            <a:pPr algn="just"/>
            <a:r>
              <a:rPr lang="ru-RU" sz="1200" dirty="0" smtClean="0"/>
              <a:t> В рамках Слёта планируется обсуждение следующих вопросов:</a:t>
            </a:r>
          </a:p>
          <a:p>
            <a:pPr algn="just"/>
            <a:r>
              <a:rPr lang="ru-RU" sz="1200" dirty="0" smtClean="0"/>
              <a:t>- обсуждение Указа Президента РФ « О создании Общероссийской общественно-государственной детско-юношеской организации «Российское движение школьников»;</a:t>
            </a:r>
          </a:p>
          <a:p>
            <a:pPr algn="just"/>
            <a:r>
              <a:rPr lang="ru-RU" sz="1200" dirty="0" smtClean="0"/>
              <a:t>- модернизация и </a:t>
            </a:r>
            <a:r>
              <a:rPr lang="ru-RU" sz="1200" dirty="0" err="1" smtClean="0"/>
              <a:t>ребрендинг</a:t>
            </a:r>
            <a:r>
              <a:rPr lang="ru-RU" sz="1200" dirty="0" smtClean="0"/>
              <a:t> общественной  организации  «Союз наследников Татарстана», внесение изменений в Устав СНТ;</a:t>
            </a:r>
          </a:p>
          <a:p>
            <a:pPr algn="just"/>
            <a:r>
              <a:rPr lang="ru-RU" sz="1200" dirty="0" smtClean="0"/>
              <a:t>- избрание  Председателя и органов управления СНТ;</a:t>
            </a:r>
          </a:p>
          <a:p>
            <a:pPr algn="just"/>
            <a:r>
              <a:rPr lang="ru-RU" sz="1200" dirty="0" smtClean="0"/>
              <a:t>- определение  и  утверждение  основных  направлений  деятельности  СНТ и плана  мероприятий  на  2016 год;    </a:t>
            </a:r>
          </a:p>
          <a:p>
            <a:pPr algn="just"/>
            <a:r>
              <a:rPr lang="ru-RU" sz="1200" dirty="0" smtClean="0"/>
              <a:t>Итоговым документом Слёта является Резолюция.</a:t>
            </a:r>
          </a:p>
          <a:p>
            <a:pPr algn="just"/>
            <a:endParaRPr lang="ru-RU" sz="1200" dirty="0" smtClean="0"/>
          </a:p>
        </p:txBody>
      </p:sp>
      <p:pic>
        <p:nvPicPr>
          <p:cNvPr id="17" name="Рисунок 16" descr="IMG_0887.JPG"/>
          <p:cNvPicPr>
            <a:picLocks noChangeAspect="1"/>
          </p:cNvPicPr>
          <p:nvPr/>
        </p:nvPicPr>
        <p:blipFill>
          <a:blip r:embed="rId2" cstate="print"/>
          <a:srcRect l="4687" t="3675" r="6589" b="11805"/>
          <a:stretch>
            <a:fillRect/>
          </a:stretch>
        </p:blipFill>
        <p:spPr>
          <a:xfrm>
            <a:off x="6715140" y="5286389"/>
            <a:ext cx="2362219" cy="1500198"/>
          </a:xfrm>
          <a:prstGeom prst="rect">
            <a:avLst/>
          </a:prstGeom>
        </p:spPr>
      </p:pic>
      <p:pic>
        <p:nvPicPr>
          <p:cNvPr id="27" name="Рисунок 26" descr="IMG_0920.JPG"/>
          <p:cNvPicPr>
            <a:picLocks noChangeAspect="1"/>
          </p:cNvPicPr>
          <p:nvPr/>
        </p:nvPicPr>
        <p:blipFill>
          <a:blip r:embed="rId3" cstate="print"/>
          <a:srcRect l="10938" r="17825" b="25524"/>
          <a:stretch>
            <a:fillRect/>
          </a:stretch>
        </p:blipFill>
        <p:spPr>
          <a:xfrm>
            <a:off x="6715140" y="3571877"/>
            <a:ext cx="2357454" cy="1643074"/>
          </a:xfrm>
          <a:prstGeom prst="rect">
            <a:avLst/>
          </a:prstGeom>
        </p:spPr>
      </p:pic>
      <p:pic>
        <p:nvPicPr>
          <p:cNvPr id="28" name="Рисунок 27" descr="IMG_0960.JPG"/>
          <p:cNvPicPr>
            <a:picLocks noChangeAspect="1"/>
          </p:cNvPicPr>
          <p:nvPr/>
        </p:nvPicPr>
        <p:blipFill>
          <a:blip r:embed="rId4" cstate="print"/>
          <a:srcRect l="9141" t="12149" r="4140" b="1132"/>
          <a:stretch>
            <a:fillRect/>
          </a:stretch>
        </p:blipFill>
        <p:spPr>
          <a:xfrm>
            <a:off x="6715140" y="1928803"/>
            <a:ext cx="2357454" cy="1571629"/>
          </a:xfrm>
          <a:prstGeom prst="rect">
            <a:avLst/>
          </a:prstGeom>
        </p:spPr>
      </p:pic>
      <p:pic>
        <p:nvPicPr>
          <p:cNvPr id="30" name="Рисунок 29" descr="IMG_0991.JPG"/>
          <p:cNvPicPr>
            <a:picLocks noChangeAspect="1"/>
          </p:cNvPicPr>
          <p:nvPr/>
        </p:nvPicPr>
        <p:blipFill>
          <a:blip r:embed="rId5" cstate="print"/>
          <a:srcRect l="3780" t="29785" r="18205" b="11702"/>
          <a:stretch>
            <a:fillRect/>
          </a:stretch>
        </p:blipFill>
        <p:spPr>
          <a:xfrm>
            <a:off x="6719905" y="714356"/>
            <a:ext cx="2357454" cy="1178727"/>
          </a:xfrm>
          <a:prstGeom prst="rect">
            <a:avLst/>
          </a:prstGeom>
        </p:spPr>
      </p:pic>
      <p:pic>
        <p:nvPicPr>
          <p:cNvPr id="31" name="Рисунок 30" descr="IMG_1009.JPG"/>
          <p:cNvPicPr>
            <a:picLocks noChangeAspect="1"/>
          </p:cNvPicPr>
          <p:nvPr/>
        </p:nvPicPr>
        <p:blipFill>
          <a:blip r:embed="rId6" cstate="print"/>
          <a:srcRect t="13636"/>
          <a:stretch>
            <a:fillRect/>
          </a:stretch>
        </p:blipFill>
        <p:spPr>
          <a:xfrm>
            <a:off x="71406" y="2428868"/>
            <a:ext cx="2357454" cy="1357322"/>
          </a:xfrm>
          <a:prstGeom prst="rect">
            <a:avLst/>
          </a:prstGeom>
        </p:spPr>
      </p:pic>
      <p:pic>
        <p:nvPicPr>
          <p:cNvPr id="32" name="Рисунок 31" descr="IMG_1027.JPG"/>
          <p:cNvPicPr>
            <a:picLocks noChangeAspect="1"/>
          </p:cNvPicPr>
          <p:nvPr/>
        </p:nvPicPr>
        <p:blipFill>
          <a:blip r:embed="rId7" cstate="print"/>
          <a:srcRect l="15079" t="19299" r="18514" b="10974"/>
          <a:stretch>
            <a:fillRect/>
          </a:stretch>
        </p:blipFill>
        <p:spPr>
          <a:xfrm>
            <a:off x="71406" y="707213"/>
            <a:ext cx="2357454" cy="1650217"/>
          </a:xfrm>
          <a:prstGeom prst="rect">
            <a:avLst/>
          </a:prstGeom>
        </p:spPr>
      </p:pic>
      <p:pic>
        <p:nvPicPr>
          <p:cNvPr id="33" name="Рисунок 32" descr="IMG_1091.JPG"/>
          <p:cNvPicPr>
            <a:picLocks noChangeAspect="1"/>
          </p:cNvPicPr>
          <p:nvPr/>
        </p:nvPicPr>
        <p:blipFill>
          <a:blip r:embed="rId8" cstate="print"/>
          <a:srcRect l="11876" t="12737" r="4529" b="11269"/>
          <a:stretch>
            <a:fillRect/>
          </a:stretch>
        </p:blipFill>
        <p:spPr>
          <a:xfrm>
            <a:off x="71406" y="3857628"/>
            <a:ext cx="2357454" cy="1428760"/>
          </a:xfrm>
          <a:prstGeom prst="rect">
            <a:avLst/>
          </a:prstGeom>
        </p:spPr>
      </p:pic>
      <p:pic>
        <p:nvPicPr>
          <p:cNvPr id="34" name="Рисунок 33" descr="IMG_1116.JPG"/>
          <p:cNvPicPr>
            <a:picLocks noChangeAspect="1"/>
          </p:cNvPicPr>
          <p:nvPr/>
        </p:nvPicPr>
        <p:blipFill>
          <a:blip r:embed="rId9" cstate="print"/>
          <a:srcRect t="9091"/>
          <a:stretch>
            <a:fillRect/>
          </a:stretch>
        </p:blipFill>
        <p:spPr>
          <a:xfrm>
            <a:off x="71406" y="5357826"/>
            <a:ext cx="2357454" cy="142876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zLFX7XgegsA.jpg"/>
          <p:cNvPicPr>
            <a:picLocks noChangeAspect="1"/>
          </p:cNvPicPr>
          <p:nvPr/>
        </p:nvPicPr>
        <p:blipFill>
          <a:blip r:embed="rId2">
            <a:lum bright="59000" contrast="8000"/>
          </a:blip>
          <a:stretch>
            <a:fillRect/>
          </a:stretch>
        </p:blipFill>
        <p:spPr>
          <a:xfrm>
            <a:off x="1714480" y="642918"/>
            <a:ext cx="6143668" cy="6143668"/>
          </a:xfrm>
          <a:prstGeom prst="rect">
            <a:avLst/>
          </a:prstGeom>
        </p:spPr>
      </p:pic>
      <p:sp>
        <p:nvSpPr>
          <p:cNvPr id="41985" name="Rectangle 1"/>
          <p:cNvSpPr>
            <a:spLocks noChangeArrowheads="1"/>
          </p:cNvSpPr>
          <p:nvPr/>
        </p:nvSpPr>
        <p:spPr bwMode="auto">
          <a:xfrm>
            <a:off x="71406" y="642067"/>
            <a:ext cx="9001156"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ru-RU" sz="1200" b="1" dirty="0" smtClean="0"/>
              <a:t>РЕЗОЛЮЦИЯ</a:t>
            </a:r>
            <a:br>
              <a:rPr lang="ru-RU" sz="1200" b="1" dirty="0" smtClean="0"/>
            </a:br>
            <a:r>
              <a:rPr lang="ru-RU" sz="1200" b="1" dirty="0" smtClean="0"/>
              <a:t> республиканского  Слёта детских общественных организаций и органов ученического самоуправления «Мы вместе»</a:t>
            </a:r>
            <a:r>
              <a:rPr lang="ru-RU" sz="1200" dirty="0" smtClean="0"/>
              <a:t/>
            </a:r>
            <a:br>
              <a:rPr lang="ru-RU" sz="1200" dirty="0" smtClean="0"/>
            </a:br>
            <a:r>
              <a:rPr lang="ru-RU" sz="1200" dirty="0" smtClean="0"/>
              <a:t>      Мы – представители детских общественных организаций  и органов ученического самоуправления Республики Татарстан собрались на республиканском Слёте «Мы вместе» с тем, чтобы обсудить и разработать пути решения одной из самых актуальных проблем детского движения республики - проблему консолидации деятельности детских общественных объединений.</a:t>
            </a:r>
          </a:p>
          <a:p>
            <a:r>
              <a:rPr lang="ru-RU" sz="1200" dirty="0" smtClean="0"/>
              <a:t>  Участие и реальная работа детских общественных организаций в формировании гражданского общества в России абсолютно необходима, мы ощущаем свою личную ответственность за будущее и настоящее страны, за достижение достойной жизни подрастающего поколения, за его подготовку, нравственность, профессионализм и высокий интеллектуальный уровень. </a:t>
            </a:r>
          </a:p>
          <a:p>
            <a:r>
              <a:rPr lang="ru-RU" sz="1200" dirty="0" smtClean="0"/>
              <a:t>  Несомненно, что сегодня существует множество проблем, касающихся детей и молодежи. Все они находят свое отражение в ученической среде. Одним из механизмов решения таких проблем является активное участие детей и педагогов в деятельности детских общественных организаций и ученического самоуправления.</a:t>
            </a:r>
          </a:p>
          <a:p>
            <a:r>
              <a:rPr lang="ru-RU" sz="1200" dirty="0" smtClean="0"/>
              <a:t> В настоящее время в Республике Татарстан действует более 100 детских общественных объединений, разработаны и реализуются целевые программы «Город  доброй воли», «Школа детской печати», «Пять с плюсом», проекты «Свой голос», «Школа лидера»  и другие.</a:t>
            </a:r>
          </a:p>
          <a:p>
            <a:r>
              <a:rPr lang="ru-RU" sz="1200" dirty="0" smtClean="0"/>
              <a:t> Усилиями детских общественных организаций республики проводятся мероприятия по оказанию поддержки ветеранам Великой Отечественной войны, детям-сиротам, людям с ограниченными возможностями. Мы заботимся о своих городах и посёлках, их улицах и парках, дворах. Мы регулярно проводим акции, направленные на развитие патриотизма, гордости за свою республику,  страну. Мы активны и  бескорыстны,   мы обладаем значительным творческим потенциалом.</a:t>
            </a:r>
          </a:p>
          <a:p>
            <a:r>
              <a:rPr lang="ru-RU" sz="1200" dirty="0" smtClean="0"/>
              <a:t>Однако детское движение республики должно развиваться, двигаться вперед, достигая поставленных целей и задач. Это возможно лишь при наличии единой команды, слаженно работающей на всей уровнях – от школьного, районного и городского до республиканского.</a:t>
            </a:r>
          </a:p>
          <a:p>
            <a:r>
              <a:rPr lang="ru-RU" sz="1200" dirty="0" smtClean="0"/>
              <a:t>   В этом случае роль деятельности районных общественных объединений велика, если не главенствующая. В связи с этим участники Слёта предлагают активизировать, а в некоторых районах республики возродить деятельность районных организаций, разработав общереспубликанскую систему взаимодействия детских организаций в каждом районе, позволяющую поддерживать детское движение на школьном, районном и городском уровнях.</a:t>
            </a:r>
          </a:p>
          <a:p>
            <a:r>
              <a:rPr lang="ru-RU" sz="1200" dirty="0" smtClean="0"/>
              <a:t>     В ходе работы районных этапов Слёта было апробировано несколько педагогически инновационных форм, методов и технологий деятельности детских общественных организаций, благодаря которым мнения и инициативы каждого делегата были услышаны, доработаны и представлены а республиканском Слёте в плане работы Союза наследников Татарстана.      </a:t>
            </a:r>
          </a:p>
          <a:p>
            <a:r>
              <a:rPr lang="ru-RU" sz="1200" b="1" dirty="0" smtClean="0"/>
              <a:t>Настало время доказать, что Мы – вместе!</a:t>
            </a:r>
            <a:endParaRPr lang="ru-RU" sz="1200" dirty="0" smtClean="0"/>
          </a:p>
          <a:p>
            <a:r>
              <a:rPr lang="ru-RU" sz="1200" b="1" dirty="0" smtClean="0"/>
              <a:t>Объединившись, мы сможем изменить мир к лучшему!</a:t>
            </a:r>
          </a:p>
          <a:p>
            <a:endParaRPr lang="ru-RU" sz="1200" dirty="0" smtClean="0"/>
          </a:p>
          <a:p>
            <a:r>
              <a:rPr lang="ru-RU" sz="1200" dirty="0" smtClean="0"/>
              <a:t>17 декабря 2015 года  </a:t>
            </a:r>
          </a:p>
          <a:p>
            <a:pPr algn="just"/>
            <a:endParaRPr lang="ru-RU" sz="1200" dirty="0" smtClean="0"/>
          </a:p>
        </p:txBody>
      </p:sp>
      <p:grpSp>
        <p:nvGrpSpPr>
          <p:cNvPr id="2" name="Группа 3"/>
          <p:cNvGrpSpPr/>
          <p:nvPr/>
        </p:nvGrpSpPr>
        <p:grpSpPr>
          <a:xfrm>
            <a:off x="71406" y="71415"/>
            <a:ext cx="9001156" cy="642941"/>
            <a:chOff x="71406" y="71414"/>
            <a:chExt cx="8929750" cy="646331"/>
          </a:xfrm>
        </p:grpSpPr>
        <p:sp>
          <p:nvSpPr>
            <p:cNvPr id="5" name="Прямоугольник 4"/>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ПЕРЕЗАГРУЗКА: СНТ</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2714612" y="714356"/>
            <a:ext cx="3500462"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Приглашает друзья молодой Татарстан</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В парк где эхом звенит «Мин сине </a:t>
            </a:r>
            <a:r>
              <a:rPr kumimoji="0" lang="ru-RU" sz="12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яратам</a:t>
            </a: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Дружба вера, любовь и большие мечты</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Двадцать пять лет назад начинали с них вы.</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Мы – наследники тех,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кем путь в завтра открыт!</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a:p>
            <a:pPr algn="ct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Время действовать всем! </a:t>
            </a:r>
            <a:r>
              <a:rPr kumimoji="0" lang="ru-RU" sz="12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Ишитэргэ</a:t>
            </a:r>
            <a:r>
              <a:rPr kumimoji="0" lang="ru-RU"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ru-RU" sz="12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вакыт</a:t>
            </a:r>
            <a:r>
              <a:rPr lang="ru-RU" sz="1200" b="1" dirty="0" smtClean="0">
                <a:latin typeface="Calibri" pitchFamily="34" charset="0"/>
                <a:ea typeface="Calibri" pitchFamily="34" charset="0"/>
                <a:cs typeface="Times New Roman" pitchFamily="18" charset="0"/>
              </a:rPr>
              <a:t>!</a:t>
            </a:r>
          </a:p>
          <a:p>
            <a:pPr algn="ctr"/>
            <a:endParaRPr lang="ru-RU" sz="1200" b="1" dirty="0" smtClean="0">
              <a:latin typeface="Calibri" pitchFamily="34" charset="0"/>
              <a:ea typeface="Calibri" pitchFamily="34" charset="0"/>
              <a:cs typeface="Times New Roman" pitchFamily="18" charset="0"/>
            </a:endParaRPr>
          </a:p>
          <a:p>
            <a:pPr algn="ctr"/>
            <a:r>
              <a:rPr lang="ru-RU" sz="1200" b="1" dirty="0" smtClean="0"/>
              <a:t> Пусть ваши желанья с успехами дружат,</a:t>
            </a:r>
          </a:p>
          <a:p>
            <a:pPr algn="ctr"/>
            <a:r>
              <a:rPr lang="ru-RU" sz="1200" b="1" dirty="0" smtClean="0"/>
              <a:t>Пусть ваши стремленья с годами растут</a:t>
            </a:r>
          </a:p>
          <a:p>
            <a:pPr algn="ctr"/>
            <a:r>
              <a:rPr lang="ru-RU" sz="1200" b="1" dirty="0" smtClean="0"/>
              <a:t>И счастья птицы над школами кружат,</a:t>
            </a:r>
          </a:p>
          <a:p>
            <a:pPr algn="ctr"/>
            <a:r>
              <a:rPr lang="ru-RU" sz="1200" b="1" dirty="0" smtClean="0"/>
              <a:t>И в годы добра вас мечты приведут!</a:t>
            </a:r>
          </a:p>
          <a:p>
            <a:pPr algn="ctr"/>
            <a:endParaRPr lang="ru-RU" sz="1200" b="1" dirty="0" smtClean="0"/>
          </a:p>
          <a:p>
            <a:pPr algn="ctr"/>
            <a:r>
              <a:rPr lang="ru-RU" sz="1200" b="1" dirty="0" smtClean="0"/>
              <a:t>Мы – юное завтра России великой</a:t>
            </a:r>
          </a:p>
          <a:p>
            <a:pPr algn="ctr"/>
            <a:r>
              <a:rPr lang="ru-RU" sz="1200" b="1" dirty="0" smtClean="0"/>
              <a:t>Мы – завтра надежное нашей страны.</a:t>
            </a:r>
          </a:p>
          <a:p>
            <a:pPr algn="ctr"/>
            <a:r>
              <a:rPr lang="ru-RU" sz="1200" b="1" dirty="0" smtClean="0"/>
              <a:t>Ведь верой Россия живет многоликой</a:t>
            </a:r>
          </a:p>
          <a:p>
            <a:pPr algn="ctr"/>
            <a:r>
              <a:rPr lang="ru-RU" sz="1200" b="1" dirty="0" smtClean="0"/>
              <a:t>В единстве своей необъятной семьи!</a:t>
            </a:r>
          </a:p>
          <a:p>
            <a:pPr algn="ctr"/>
            <a:endParaRPr lang="ru-RU" sz="1200" b="1" dirty="0" smtClean="0"/>
          </a:p>
          <a:p>
            <a:pPr algn="ctr"/>
            <a:r>
              <a:rPr lang="ru-RU" sz="1200" b="1" dirty="0" smtClean="0"/>
              <a:t>Мы вместе растем и мы в разности слиты,</a:t>
            </a:r>
          </a:p>
          <a:p>
            <a:pPr algn="ctr"/>
            <a:r>
              <a:rPr lang="ru-RU" sz="1200" b="1" dirty="0" smtClean="0"/>
              <a:t>Сегодня наследники ваших идей.</a:t>
            </a:r>
          </a:p>
          <a:p>
            <a:pPr algn="ctr"/>
            <a:r>
              <a:rPr lang="ru-RU" sz="1200" b="1" dirty="0" smtClean="0"/>
              <a:t>Дороги для детства в Татарстане открыты</a:t>
            </a:r>
          </a:p>
          <a:p>
            <a:pPr algn="ctr"/>
            <a:r>
              <a:rPr lang="ru-RU" sz="1200" b="1" dirty="0" smtClean="0"/>
              <a:t>Ты верную только увидеть сумей!</a:t>
            </a:r>
          </a:p>
          <a:p>
            <a:pPr algn="ctr"/>
            <a:endParaRPr lang="ru-RU" sz="1200" b="1" dirty="0" smtClean="0"/>
          </a:p>
          <a:p>
            <a:pPr algn="ctr"/>
            <a:r>
              <a:rPr lang="ru-RU" sz="1200" b="1" dirty="0" smtClean="0"/>
              <a:t>Пусть песни звучат и танцует свобода</a:t>
            </a:r>
          </a:p>
          <a:p>
            <a:pPr algn="ctr"/>
            <a:r>
              <a:rPr lang="ru-RU" sz="1200" b="1" dirty="0" smtClean="0"/>
              <a:t>Играет душа и смеются цветы.</a:t>
            </a:r>
          </a:p>
          <a:p>
            <a:pPr algn="ctr"/>
            <a:r>
              <a:rPr lang="ru-RU" sz="1200" b="1" dirty="0" smtClean="0"/>
              <a:t>Наследники – дети сильного народа</a:t>
            </a:r>
          </a:p>
          <a:p>
            <a:pPr algn="ctr"/>
            <a:r>
              <a:rPr lang="ru-RU" sz="1200" b="1" dirty="0" smtClean="0"/>
              <a:t>Который Татарстаном зовем гордо мы!</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p:txBody>
      </p:sp>
      <p:grpSp>
        <p:nvGrpSpPr>
          <p:cNvPr id="3" name="Группа 3"/>
          <p:cNvGrpSpPr/>
          <p:nvPr/>
        </p:nvGrpSpPr>
        <p:grpSpPr>
          <a:xfrm>
            <a:off x="71406" y="71415"/>
            <a:ext cx="9001156" cy="642941"/>
            <a:chOff x="71406" y="71414"/>
            <a:chExt cx="8929750" cy="646331"/>
          </a:xfrm>
        </p:grpSpPr>
        <p:sp>
          <p:nvSpPr>
            <p:cNvPr id="4" name="Прямоугольник 3"/>
            <p:cNvSpPr/>
            <p:nvPr/>
          </p:nvSpPr>
          <p:spPr>
            <a:xfrm>
              <a:off x="71406" y="71414"/>
              <a:ext cx="8929750" cy="571504"/>
            </a:xfrm>
            <a:prstGeom prst="rect">
              <a:avLst/>
            </a:prstGeom>
            <a:solidFill>
              <a:srgbClr val="FF00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ВРЕМЯ ДЕЙСТВИЙ</a:t>
              </a:r>
              <a:endParaRPr lang="ru-RU" sz="2800" dirty="0"/>
            </a:p>
          </p:txBody>
        </p:sp>
        <p:sp>
          <p:nvSpPr>
            <p:cNvPr id="5" name="Прямоугольник 4"/>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7" name="Рисунок 6" descr="IMG_0512.JPG"/>
          <p:cNvPicPr>
            <a:picLocks noChangeAspect="1"/>
          </p:cNvPicPr>
          <p:nvPr/>
        </p:nvPicPr>
        <p:blipFill>
          <a:blip r:embed="rId2" cstate="print"/>
          <a:srcRect l="2265" t="29961" r="78" b="7929"/>
          <a:stretch>
            <a:fillRect/>
          </a:stretch>
        </p:blipFill>
        <p:spPr>
          <a:xfrm>
            <a:off x="3143240" y="5786454"/>
            <a:ext cx="2357454" cy="999561"/>
          </a:xfrm>
          <a:prstGeom prst="rect">
            <a:avLst/>
          </a:prstGeom>
        </p:spPr>
      </p:pic>
      <p:pic>
        <p:nvPicPr>
          <p:cNvPr id="8" name="Рисунок 7" descr="zLFX7XgegsA.jpg"/>
          <p:cNvPicPr>
            <a:picLocks noChangeAspect="1"/>
          </p:cNvPicPr>
          <p:nvPr/>
        </p:nvPicPr>
        <p:blipFill>
          <a:blip r:embed="rId3"/>
          <a:stretch>
            <a:fillRect/>
          </a:stretch>
        </p:blipFill>
        <p:spPr>
          <a:xfrm>
            <a:off x="0" y="642918"/>
            <a:ext cx="1500166" cy="1428760"/>
          </a:xfrm>
          <a:prstGeom prst="rect">
            <a:avLst/>
          </a:prstGeom>
        </p:spPr>
      </p:pic>
      <p:pic>
        <p:nvPicPr>
          <p:cNvPr id="10" name="Рисунок 9" descr="DSC09996.JPG"/>
          <p:cNvPicPr>
            <a:picLocks noChangeAspect="1"/>
          </p:cNvPicPr>
          <p:nvPr/>
        </p:nvPicPr>
        <p:blipFill>
          <a:blip r:embed="rId4" cstate="print"/>
          <a:stretch>
            <a:fillRect/>
          </a:stretch>
        </p:blipFill>
        <p:spPr>
          <a:xfrm>
            <a:off x="71406" y="5911469"/>
            <a:ext cx="1071570" cy="803679"/>
          </a:xfrm>
          <a:prstGeom prst="rect">
            <a:avLst/>
          </a:prstGeom>
        </p:spPr>
      </p:pic>
      <p:pic>
        <p:nvPicPr>
          <p:cNvPr id="11" name="Рисунок 10" descr="13.jpg"/>
          <p:cNvPicPr>
            <a:picLocks noChangeAspect="1"/>
          </p:cNvPicPr>
          <p:nvPr/>
        </p:nvPicPr>
        <p:blipFill>
          <a:blip r:embed="rId5" cstate="print"/>
          <a:srcRect l="19531" t="23060" r="11718" b="31215"/>
          <a:stretch>
            <a:fillRect/>
          </a:stretch>
        </p:blipFill>
        <p:spPr>
          <a:xfrm>
            <a:off x="7643834" y="3500438"/>
            <a:ext cx="1288324" cy="571504"/>
          </a:xfrm>
          <a:prstGeom prst="rect">
            <a:avLst/>
          </a:prstGeom>
        </p:spPr>
      </p:pic>
      <p:pic>
        <p:nvPicPr>
          <p:cNvPr id="45058" name="Picture 2" descr="C:\Users\User\Desktop\для снт книги\фото кураторы\рыбная слобода\DSC_0180.jpg"/>
          <p:cNvPicPr>
            <a:picLocks noChangeAspect="1" noChangeArrowheads="1"/>
          </p:cNvPicPr>
          <p:nvPr/>
        </p:nvPicPr>
        <p:blipFill>
          <a:blip r:embed="rId6" cstate="print"/>
          <a:srcRect l="8181" t="16406" r="3774" b="13867"/>
          <a:stretch>
            <a:fillRect/>
          </a:stretch>
        </p:blipFill>
        <p:spPr bwMode="auto">
          <a:xfrm>
            <a:off x="7072330" y="5786455"/>
            <a:ext cx="1899413" cy="1000132"/>
          </a:xfrm>
          <a:prstGeom prst="rect">
            <a:avLst/>
          </a:prstGeom>
          <a:noFill/>
        </p:spPr>
      </p:pic>
      <p:pic>
        <p:nvPicPr>
          <p:cNvPr id="15" name="Рисунок 14" descr="4.jpeg"/>
          <p:cNvPicPr>
            <a:picLocks noChangeAspect="1"/>
          </p:cNvPicPr>
          <p:nvPr/>
        </p:nvPicPr>
        <p:blipFill>
          <a:blip r:embed="rId7" cstate="print"/>
          <a:srcRect l="14587" t="8801" r="3253" b="11985"/>
          <a:stretch>
            <a:fillRect/>
          </a:stretch>
        </p:blipFill>
        <p:spPr>
          <a:xfrm>
            <a:off x="5929322" y="714356"/>
            <a:ext cx="2222514" cy="1428759"/>
          </a:xfrm>
          <a:prstGeom prst="rect">
            <a:avLst/>
          </a:prstGeom>
        </p:spPr>
      </p:pic>
      <p:pic>
        <p:nvPicPr>
          <p:cNvPr id="16" name="Рисунок 15" descr="14.jpeg"/>
          <p:cNvPicPr>
            <a:picLocks noChangeAspect="1"/>
          </p:cNvPicPr>
          <p:nvPr/>
        </p:nvPicPr>
        <p:blipFill>
          <a:blip r:embed="rId8" cstate="print"/>
          <a:srcRect l="4275" t="3319" r="4779" b="7946"/>
          <a:stretch>
            <a:fillRect/>
          </a:stretch>
        </p:blipFill>
        <p:spPr>
          <a:xfrm>
            <a:off x="6603324" y="4183067"/>
            <a:ext cx="2397832" cy="1531949"/>
          </a:xfrm>
          <a:prstGeom prst="rect">
            <a:avLst/>
          </a:prstGeom>
        </p:spPr>
      </p:pic>
      <p:pic>
        <p:nvPicPr>
          <p:cNvPr id="18" name="Рисунок 17" descr="55.jpeg"/>
          <p:cNvPicPr>
            <a:picLocks noChangeAspect="1"/>
          </p:cNvPicPr>
          <p:nvPr/>
        </p:nvPicPr>
        <p:blipFill>
          <a:blip r:embed="rId9" cstate="print"/>
          <a:srcRect l="16425" t="15645" r="10870" b="5374"/>
          <a:stretch>
            <a:fillRect/>
          </a:stretch>
        </p:blipFill>
        <p:spPr>
          <a:xfrm>
            <a:off x="71407" y="2071679"/>
            <a:ext cx="1571636" cy="1143008"/>
          </a:xfrm>
          <a:prstGeom prst="rect">
            <a:avLst/>
          </a:prstGeom>
        </p:spPr>
      </p:pic>
      <p:pic>
        <p:nvPicPr>
          <p:cNvPr id="19" name="Рисунок 18" descr="IMG_0492.JPG"/>
          <p:cNvPicPr>
            <a:picLocks noChangeAspect="1"/>
          </p:cNvPicPr>
          <p:nvPr/>
        </p:nvPicPr>
        <p:blipFill>
          <a:blip r:embed="rId10" cstate="print"/>
          <a:srcRect l="4298" t="14259" r="9764" b="1365"/>
          <a:stretch>
            <a:fillRect/>
          </a:stretch>
        </p:blipFill>
        <p:spPr>
          <a:xfrm>
            <a:off x="71406" y="4569039"/>
            <a:ext cx="1928826" cy="1217415"/>
          </a:xfrm>
          <a:prstGeom prst="rect">
            <a:avLst/>
          </a:prstGeom>
        </p:spPr>
      </p:pic>
      <p:pic>
        <p:nvPicPr>
          <p:cNvPr id="14" name="Рисунок 13" descr="0-DmU3oyUew - копия.jpg"/>
          <p:cNvPicPr>
            <a:picLocks noChangeAspect="1"/>
          </p:cNvPicPr>
          <p:nvPr/>
        </p:nvPicPr>
        <p:blipFill>
          <a:blip r:embed="rId11" cstate="print"/>
          <a:srcRect t="8333" b="3125"/>
          <a:stretch>
            <a:fillRect/>
          </a:stretch>
        </p:blipFill>
        <p:spPr>
          <a:xfrm>
            <a:off x="891685" y="3143248"/>
            <a:ext cx="2151529" cy="1428760"/>
          </a:xfrm>
          <a:prstGeom prst="rect">
            <a:avLst/>
          </a:prstGeom>
        </p:spPr>
      </p:pic>
      <p:pic>
        <p:nvPicPr>
          <p:cNvPr id="6" name="Рисунок 5" descr="IMG_0442.JPG"/>
          <p:cNvPicPr>
            <a:picLocks noChangeAspect="1"/>
          </p:cNvPicPr>
          <p:nvPr/>
        </p:nvPicPr>
        <p:blipFill>
          <a:blip r:embed="rId12" cstate="print"/>
          <a:srcRect t="4297" r="2343" b="7812"/>
          <a:stretch>
            <a:fillRect/>
          </a:stretch>
        </p:blipFill>
        <p:spPr>
          <a:xfrm>
            <a:off x="1214414" y="5672149"/>
            <a:ext cx="1857388" cy="1114437"/>
          </a:xfrm>
          <a:prstGeom prst="rect">
            <a:avLst/>
          </a:prstGeom>
        </p:spPr>
      </p:pic>
      <p:pic>
        <p:nvPicPr>
          <p:cNvPr id="20" name="Рисунок 19" descr="SI851672.jpg"/>
          <p:cNvPicPr>
            <a:picLocks noChangeAspect="1"/>
          </p:cNvPicPr>
          <p:nvPr/>
        </p:nvPicPr>
        <p:blipFill>
          <a:blip r:embed="rId13" cstate="print"/>
          <a:srcRect l="16720" t="20210" r="22342" b="23540"/>
          <a:stretch>
            <a:fillRect/>
          </a:stretch>
        </p:blipFill>
        <p:spPr>
          <a:xfrm>
            <a:off x="5929322" y="3071810"/>
            <a:ext cx="1682762" cy="1164989"/>
          </a:xfrm>
          <a:prstGeom prst="rect">
            <a:avLst/>
          </a:prstGeom>
        </p:spPr>
      </p:pic>
      <p:pic>
        <p:nvPicPr>
          <p:cNvPr id="9" name="Рисунок 8" descr="IMG_3209.JPG"/>
          <p:cNvPicPr>
            <a:picLocks noChangeAspect="1"/>
          </p:cNvPicPr>
          <p:nvPr/>
        </p:nvPicPr>
        <p:blipFill>
          <a:blip r:embed="rId14" cstate="print"/>
          <a:srcRect l="3936" t="10330" b="-391"/>
          <a:stretch>
            <a:fillRect/>
          </a:stretch>
        </p:blipFill>
        <p:spPr>
          <a:xfrm>
            <a:off x="7143768" y="2268144"/>
            <a:ext cx="1857349" cy="1160856"/>
          </a:xfrm>
          <a:prstGeom prst="rect">
            <a:avLst/>
          </a:prstGeom>
        </p:spPr>
      </p:pic>
      <p:pic>
        <p:nvPicPr>
          <p:cNvPr id="21" name="Рисунок 20" descr="SI851673.jpg"/>
          <p:cNvPicPr>
            <a:picLocks noChangeAspect="1"/>
          </p:cNvPicPr>
          <p:nvPr/>
        </p:nvPicPr>
        <p:blipFill>
          <a:blip r:embed="rId15" cstate="print"/>
          <a:srcRect l="18749" t="14583" r="59436" b="32292"/>
          <a:stretch>
            <a:fillRect/>
          </a:stretch>
        </p:blipFill>
        <p:spPr>
          <a:xfrm>
            <a:off x="8215338" y="707853"/>
            <a:ext cx="785818" cy="1435263"/>
          </a:xfrm>
          <a:prstGeom prst="rect">
            <a:avLst/>
          </a:prstGeom>
        </p:spPr>
      </p:pic>
      <p:pic>
        <p:nvPicPr>
          <p:cNvPr id="22" name="Рисунок 21" descr="2.jpeg"/>
          <p:cNvPicPr>
            <a:picLocks noChangeAspect="1"/>
          </p:cNvPicPr>
          <p:nvPr/>
        </p:nvPicPr>
        <p:blipFill>
          <a:blip r:embed="rId16" cstate="print"/>
          <a:srcRect l="2260" t="2471" r="19034" b="20294"/>
          <a:stretch>
            <a:fillRect/>
          </a:stretch>
        </p:blipFill>
        <p:spPr>
          <a:xfrm>
            <a:off x="5945807" y="2285992"/>
            <a:ext cx="1126523" cy="720236"/>
          </a:xfrm>
          <a:prstGeom prst="rect">
            <a:avLst/>
          </a:prstGeom>
        </p:spPr>
      </p:pic>
      <p:pic>
        <p:nvPicPr>
          <p:cNvPr id="23" name="Рисунок 22" descr="1.jpeg"/>
          <p:cNvPicPr>
            <a:picLocks noChangeAspect="1"/>
          </p:cNvPicPr>
          <p:nvPr/>
        </p:nvPicPr>
        <p:blipFill>
          <a:blip r:embed="rId17" cstate="print"/>
          <a:srcRect l="29048" r="1715" b="26425"/>
          <a:stretch>
            <a:fillRect/>
          </a:stretch>
        </p:blipFill>
        <p:spPr>
          <a:xfrm>
            <a:off x="5572132" y="5786454"/>
            <a:ext cx="1416854" cy="1000132"/>
          </a:xfrm>
          <a:prstGeom prst="rect">
            <a:avLst/>
          </a:prstGeom>
        </p:spPr>
      </p:pic>
      <p:pic>
        <p:nvPicPr>
          <p:cNvPr id="24" name="Рисунок 23" descr="KH3WbC.jpg"/>
          <p:cNvPicPr>
            <a:picLocks noChangeAspect="1"/>
          </p:cNvPicPr>
          <p:nvPr/>
        </p:nvPicPr>
        <p:blipFill>
          <a:blip r:embed="rId18" cstate="print"/>
          <a:srcRect l="1905" t="697" r="1905" b="2938"/>
          <a:stretch>
            <a:fillRect/>
          </a:stretch>
        </p:blipFill>
        <p:spPr>
          <a:xfrm>
            <a:off x="1495182" y="714356"/>
            <a:ext cx="1433744" cy="1340239"/>
          </a:xfrm>
          <a:prstGeom prst="ellipse">
            <a:avLst/>
          </a:prstGeom>
        </p:spPr>
      </p:pic>
      <p:pic>
        <p:nvPicPr>
          <p:cNvPr id="25" name="Рисунок 24" descr="GUM-9943.jpg"/>
          <p:cNvPicPr>
            <a:picLocks noChangeAspect="1"/>
          </p:cNvPicPr>
          <p:nvPr/>
        </p:nvPicPr>
        <p:blipFill>
          <a:blip r:embed="rId19" cstate="print"/>
          <a:srcRect l="14808" r="16142" b="732"/>
          <a:stretch>
            <a:fillRect/>
          </a:stretch>
        </p:blipFill>
        <p:spPr>
          <a:xfrm>
            <a:off x="2071670" y="4682061"/>
            <a:ext cx="928694" cy="890079"/>
          </a:xfrm>
          <a:prstGeom prst="rect">
            <a:avLst/>
          </a:prstGeom>
        </p:spPr>
      </p:pic>
      <p:pic>
        <p:nvPicPr>
          <p:cNvPr id="26" name="Рисунок 25" descr="Рисунок3.jpg"/>
          <p:cNvPicPr>
            <a:picLocks noChangeAspect="1"/>
          </p:cNvPicPr>
          <p:nvPr/>
        </p:nvPicPr>
        <p:blipFill>
          <a:blip r:embed="rId20" cstate="print"/>
          <a:stretch>
            <a:fillRect/>
          </a:stretch>
        </p:blipFill>
        <p:spPr>
          <a:xfrm>
            <a:off x="1714480" y="2100955"/>
            <a:ext cx="1291926" cy="970855"/>
          </a:xfrm>
          <a:prstGeom prst="rect">
            <a:avLst/>
          </a:prstGeom>
        </p:spPr>
      </p:pic>
      <p:pic>
        <p:nvPicPr>
          <p:cNvPr id="28" name="Рисунок 27"/>
          <p:cNvPicPr/>
          <p:nvPr/>
        </p:nvPicPr>
        <p:blipFill>
          <a:blip r:embed="rId21" cstate="print"/>
          <a:srcRect t="13569" r="66079" b="5016"/>
          <a:stretch>
            <a:fillRect/>
          </a:stretch>
        </p:blipFill>
        <p:spPr>
          <a:xfrm>
            <a:off x="142876" y="3286124"/>
            <a:ext cx="642910" cy="1214446"/>
          </a:xfrm>
          <a:prstGeom prst="rect">
            <a:avLst/>
          </a:prstGeom>
        </p:spPr>
      </p:pic>
      <p:pic>
        <p:nvPicPr>
          <p:cNvPr id="29" name="Рисунок 28" descr="SI851662.jpg"/>
          <p:cNvPicPr>
            <a:picLocks noChangeAspect="1"/>
          </p:cNvPicPr>
          <p:nvPr/>
        </p:nvPicPr>
        <p:blipFill>
          <a:blip r:embed="rId22" cstate="print"/>
          <a:srcRect l="17187" r="51563" b="8333"/>
          <a:stretch>
            <a:fillRect/>
          </a:stretch>
        </p:blipFill>
        <p:spPr>
          <a:xfrm flipH="1">
            <a:off x="5929322" y="4286256"/>
            <a:ext cx="633203" cy="14287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286124"/>
            <a:ext cx="9144000" cy="500066"/>
          </a:xfrm>
          <a:prstGeom prst="rect">
            <a:avLst/>
          </a:prstGeom>
          <a:solidFill>
            <a:srgbClr val="C0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81747" y="3214686"/>
            <a:ext cx="704039" cy="400110"/>
          </a:xfrm>
          <a:prstGeom prst="rect">
            <a:avLst/>
          </a:prstGeom>
          <a:noFill/>
        </p:spPr>
        <p:txBody>
          <a:bodyPr wrap="none" lIns="91440" tIns="45720" rIns="91440" bIns="45720">
            <a:spAutoFit/>
          </a:bodyPr>
          <a:lstStyle/>
          <a:p>
            <a:pPr algn="ctr"/>
            <a:r>
              <a:rPr lang="ru-RU" sz="2000" b="1" cap="none" spc="0" dirty="0" smtClean="0">
                <a:ln w="17780" cmpd="sng">
                  <a:solidFill>
                    <a:srgbClr val="FFFFFF"/>
                  </a:solidFill>
                  <a:prstDash val="solid"/>
                  <a:miter lim="800000"/>
                </a:ln>
                <a:solidFill>
                  <a:srgbClr val="FF0000"/>
                </a:solidFill>
                <a:effectLst>
                  <a:outerShdw blurRad="50800" algn="tl" rotWithShape="0">
                    <a:srgbClr val="000000"/>
                  </a:outerShdw>
                </a:effectLst>
              </a:rPr>
              <a:t>1990</a:t>
            </a:r>
            <a:endParaRPr lang="ru-RU" sz="20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7" name="Прямоугольник 6"/>
          <p:cNvSpPr/>
          <p:nvPr/>
        </p:nvSpPr>
        <p:spPr>
          <a:xfrm>
            <a:off x="939002" y="3457518"/>
            <a:ext cx="704040" cy="400110"/>
          </a:xfrm>
          <a:prstGeom prst="rect">
            <a:avLst/>
          </a:prstGeom>
          <a:noFill/>
        </p:spPr>
        <p:txBody>
          <a:bodyPr wrap="none" lIns="91440" tIns="45720" rIns="91440" bIns="45720">
            <a:spAutoFit/>
          </a:bodyPr>
          <a:lstStyle/>
          <a:p>
            <a:pPr algn="ctr"/>
            <a:r>
              <a:rPr lang="ru-RU" sz="2000" b="1" cap="none" spc="0" dirty="0" smtClean="0">
                <a:ln w="17780" cmpd="sng">
                  <a:solidFill>
                    <a:srgbClr val="FFFFFF"/>
                  </a:solidFill>
                  <a:prstDash val="solid"/>
                  <a:miter lim="800000"/>
                </a:ln>
                <a:solidFill>
                  <a:schemeClr val="accent3">
                    <a:lumMod val="50000"/>
                  </a:schemeClr>
                </a:solidFill>
                <a:effectLst>
                  <a:outerShdw blurRad="50800" algn="tl" rotWithShape="0">
                    <a:srgbClr val="000000"/>
                  </a:outerShdw>
                </a:effectLst>
              </a:rPr>
              <a:t>1992</a:t>
            </a:r>
            <a:endParaRPr lang="ru-RU" sz="2000" b="1" cap="none" spc="0" dirty="0">
              <a:ln w="17780" cmpd="sng">
                <a:solidFill>
                  <a:srgbClr val="FFFFFF"/>
                </a:solidFill>
                <a:prstDash val="solid"/>
                <a:miter lim="800000"/>
              </a:ln>
              <a:solidFill>
                <a:schemeClr val="accent3">
                  <a:lumMod val="50000"/>
                </a:schemeClr>
              </a:solidFill>
              <a:effectLst>
                <a:outerShdw blurRad="50800" algn="tl" rotWithShape="0">
                  <a:srgbClr val="000000"/>
                </a:outerShdw>
              </a:effectLst>
            </a:endParaRPr>
          </a:p>
        </p:txBody>
      </p:sp>
      <p:sp>
        <p:nvSpPr>
          <p:cNvPr id="8" name="Прямоугольник 7"/>
          <p:cNvSpPr/>
          <p:nvPr/>
        </p:nvSpPr>
        <p:spPr>
          <a:xfrm>
            <a:off x="1867697" y="3243204"/>
            <a:ext cx="704040" cy="400110"/>
          </a:xfrm>
          <a:prstGeom prst="rect">
            <a:avLst/>
          </a:prstGeom>
          <a:noFill/>
        </p:spPr>
        <p:txBody>
          <a:bodyPr wrap="none" lIns="91440" tIns="45720" rIns="91440" bIns="45720">
            <a:spAutoFit/>
          </a:bodyPr>
          <a:lstStyle/>
          <a:p>
            <a:pPr algn="ctr"/>
            <a:r>
              <a:rPr lang="ru-RU" sz="2000" b="1" cap="none" spc="0" dirty="0" smtClean="0">
                <a:ln w="17780" cmpd="sng">
                  <a:solidFill>
                    <a:srgbClr val="FFFFFF"/>
                  </a:solidFill>
                  <a:prstDash val="solid"/>
                  <a:miter lim="800000"/>
                </a:ln>
                <a:solidFill>
                  <a:srgbClr val="FF0000"/>
                </a:solidFill>
                <a:effectLst>
                  <a:outerShdw blurRad="50800" algn="tl" rotWithShape="0">
                    <a:srgbClr val="000000"/>
                  </a:outerShdw>
                </a:effectLst>
              </a:rPr>
              <a:t>1995</a:t>
            </a:r>
            <a:endParaRPr lang="ru-RU" sz="20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9" name="Прямоугольник 8"/>
          <p:cNvSpPr/>
          <p:nvPr/>
        </p:nvSpPr>
        <p:spPr>
          <a:xfrm>
            <a:off x="5500694" y="3243204"/>
            <a:ext cx="704040" cy="400110"/>
          </a:xfrm>
          <a:prstGeom prst="rect">
            <a:avLst/>
          </a:prstGeom>
          <a:noFill/>
        </p:spPr>
        <p:txBody>
          <a:bodyPr wrap="none" lIns="91440" tIns="45720" rIns="91440" bIns="45720">
            <a:spAutoFit/>
          </a:bodyPr>
          <a:lstStyle/>
          <a:p>
            <a:pPr algn="ctr"/>
            <a:r>
              <a:rPr lang="ru-RU" sz="2000" b="1" dirty="0" smtClean="0">
                <a:ln w="17780" cmpd="sng">
                  <a:solidFill>
                    <a:srgbClr val="FFFFFF"/>
                  </a:solidFill>
                  <a:prstDash val="solid"/>
                  <a:miter lim="800000"/>
                </a:ln>
                <a:solidFill>
                  <a:srgbClr val="FF0000"/>
                </a:solidFill>
                <a:effectLst>
                  <a:outerShdw blurRad="50800" algn="tl" rotWithShape="0">
                    <a:srgbClr val="000000"/>
                  </a:outerShdw>
                </a:effectLst>
              </a:rPr>
              <a:t>2005</a:t>
            </a:r>
            <a:endParaRPr lang="ru-RU" sz="20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10" name="Прямоугольник 9"/>
          <p:cNvSpPr/>
          <p:nvPr/>
        </p:nvSpPr>
        <p:spPr>
          <a:xfrm>
            <a:off x="6357950" y="3457518"/>
            <a:ext cx="704040" cy="400110"/>
          </a:xfrm>
          <a:prstGeom prst="rect">
            <a:avLst/>
          </a:prstGeom>
          <a:noFill/>
        </p:spPr>
        <p:txBody>
          <a:bodyPr wrap="none" lIns="91440" tIns="45720" rIns="91440" bIns="45720">
            <a:spAutoFit/>
          </a:bodyPr>
          <a:lstStyle/>
          <a:p>
            <a:pPr algn="ctr"/>
            <a:r>
              <a:rPr lang="ru-RU"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2007</a:t>
            </a:r>
            <a:endParaRPr lang="ru-RU"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Прямоугольник 10"/>
          <p:cNvSpPr/>
          <p:nvPr/>
        </p:nvSpPr>
        <p:spPr>
          <a:xfrm>
            <a:off x="7072330" y="3214686"/>
            <a:ext cx="704040" cy="400110"/>
          </a:xfrm>
          <a:prstGeom prst="rect">
            <a:avLst/>
          </a:prstGeom>
          <a:noFill/>
        </p:spPr>
        <p:txBody>
          <a:bodyPr wrap="none" lIns="91440" tIns="45720" rIns="91440" bIns="45720">
            <a:spAutoFit/>
          </a:bodyPr>
          <a:lstStyle/>
          <a:p>
            <a:pPr algn="ctr"/>
            <a:r>
              <a:rPr lang="ru-RU" sz="2000" b="1" dirty="0" smtClean="0">
                <a:ln w="17780" cmpd="sng">
                  <a:solidFill>
                    <a:srgbClr val="FFFFFF"/>
                  </a:solidFill>
                  <a:prstDash val="solid"/>
                  <a:miter lim="800000"/>
                </a:ln>
                <a:solidFill>
                  <a:srgbClr val="FF0000"/>
                </a:solidFill>
                <a:effectLst>
                  <a:outerShdw blurRad="50800" algn="tl" rotWithShape="0">
                    <a:srgbClr val="000000"/>
                  </a:outerShdw>
                </a:effectLst>
              </a:rPr>
              <a:t>2010</a:t>
            </a:r>
            <a:endParaRPr lang="ru-RU" sz="20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12" name="Прямоугольник 11"/>
          <p:cNvSpPr/>
          <p:nvPr/>
        </p:nvSpPr>
        <p:spPr>
          <a:xfrm>
            <a:off x="7725613" y="3429000"/>
            <a:ext cx="704040" cy="400110"/>
          </a:xfrm>
          <a:prstGeom prst="rect">
            <a:avLst/>
          </a:prstGeom>
          <a:noFill/>
        </p:spPr>
        <p:txBody>
          <a:bodyPr wrap="none" lIns="91440" tIns="45720" rIns="91440" bIns="45720">
            <a:spAutoFit/>
          </a:bodyPr>
          <a:lstStyle/>
          <a:p>
            <a:pPr algn="ctr"/>
            <a:r>
              <a:rPr lang="ru-RU"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2014</a:t>
            </a:r>
            <a:endParaRPr lang="ru-RU"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Прямоугольник 12"/>
          <p:cNvSpPr/>
          <p:nvPr/>
        </p:nvSpPr>
        <p:spPr>
          <a:xfrm>
            <a:off x="8297117" y="3214686"/>
            <a:ext cx="704039" cy="400110"/>
          </a:xfrm>
          <a:prstGeom prst="rect">
            <a:avLst/>
          </a:prstGeom>
          <a:noFill/>
        </p:spPr>
        <p:txBody>
          <a:bodyPr wrap="none" lIns="91440" tIns="45720" rIns="91440" bIns="45720">
            <a:spAutoFit/>
          </a:bodyPr>
          <a:lstStyle/>
          <a:p>
            <a:pPr algn="ctr"/>
            <a:r>
              <a:rPr lang="ru-RU" sz="2000" b="1" dirty="0" smtClean="0">
                <a:ln w="17780" cmpd="sng">
                  <a:solidFill>
                    <a:srgbClr val="FFFFFF"/>
                  </a:solidFill>
                  <a:prstDash val="solid"/>
                  <a:miter lim="800000"/>
                </a:ln>
                <a:solidFill>
                  <a:srgbClr val="FF0000"/>
                </a:solidFill>
                <a:effectLst>
                  <a:outerShdw blurRad="50800" algn="tl" rotWithShape="0">
                    <a:srgbClr val="000000"/>
                  </a:outerShdw>
                </a:effectLst>
              </a:rPr>
              <a:t>2015</a:t>
            </a:r>
            <a:endParaRPr lang="ru-RU" sz="20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14" name="Прямоугольник 13"/>
          <p:cNvSpPr/>
          <p:nvPr/>
        </p:nvSpPr>
        <p:spPr>
          <a:xfrm>
            <a:off x="2796391" y="3429000"/>
            <a:ext cx="704040" cy="400110"/>
          </a:xfrm>
          <a:prstGeom prst="rect">
            <a:avLst/>
          </a:prstGeom>
          <a:noFill/>
        </p:spPr>
        <p:txBody>
          <a:bodyPr wrap="none" lIns="91440" tIns="45720" rIns="91440" bIns="45720">
            <a:spAutoFit/>
          </a:bodyPr>
          <a:lstStyle/>
          <a:p>
            <a:pPr algn="ctr"/>
            <a:r>
              <a:rPr lang="ru-RU" sz="2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1997</a:t>
            </a:r>
            <a:endParaRPr lang="ru-RU"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5" name="Прямоугольник 14"/>
          <p:cNvSpPr/>
          <p:nvPr/>
        </p:nvSpPr>
        <p:spPr>
          <a:xfrm>
            <a:off x="3714744" y="3214686"/>
            <a:ext cx="704040" cy="400110"/>
          </a:xfrm>
          <a:prstGeom prst="rect">
            <a:avLst/>
          </a:prstGeom>
          <a:noFill/>
        </p:spPr>
        <p:txBody>
          <a:bodyPr wrap="none" lIns="91440" tIns="45720" rIns="91440" bIns="45720">
            <a:spAutoFit/>
          </a:bodyPr>
          <a:lstStyle/>
          <a:p>
            <a:pPr algn="ctr"/>
            <a:r>
              <a:rPr lang="ru-RU" sz="2000" b="1" dirty="0" smtClean="0">
                <a:ln w="17780" cmpd="sng">
                  <a:solidFill>
                    <a:srgbClr val="FFFFFF"/>
                  </a:solidFill>
                  <a:prstDash val="solid"/>
                  <a:miter lim="800000"/>
                </a:ln>
                <a:solidFill>
                  <a:srgbClr val="FF0000"/>
                </a:solidFill>
                <a:effectLst>
                  <a:outerShdw blurRad="50800" algn="tl" rotWithShape="0">
                    <a:srgbClr val="000000"/>
                  </a:outerShdw>
                </a:effectLst>
              </a:rPr>
              <a:t>2000</a:t>
            </a:r>
            <a:endParaRPr lang="ru-RU" sz="20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16" name="Прямоугольник 15"/>
          <p:cNvSpPr/>
          <p:nvPr/>
        </p:nvSpPr>
        <p:spPr>
          <a:xfrm>
            <a:off x="4643438" y="3429000"/>
            <a:ext cx="704040" cy="400110"/>
          </a:xfrm>
          <a:prstGeom prst="rect">
            <a:avLst/>
          </a:prstGeom>
          <a:noFill/>
        </p:spPr>
        <p:txBody>
          <a:bodyPr wrap="none" lIns="91440" tIns="45720" rIns="91440" bIns="45720">
            <a:spAutoFit/>
          </a:bodyPr>
          <a:lstStyle/>
          <a:p>
            <a:pPr algn="ctr"/>
            <a:r>
              <a:rPr lang="ru-RU" sz="2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2003</a:t>
            </a:r>
            <a:endParaRPr lang="ru-RU"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8" name="Прямоугольник 17"/>
          <p:cNvSpPr/>
          <p:nvPr/>
        </p:nvSpPr>
        <p:spPr>
          <a:xfrm>
            <a:off x="214282" y="642918"/>
            <a:ext cx="1785950" cy="157163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rgbClr val="C00000"/>
                </a:solidFill>
              </a:rPr>
              <a:t>Республиканская общественная организация «Союз наследников Татарстана» (СНТ) (дата создания 15 сентября 1990 года; </a:t>
            </a:r>
          </a:p>
        </p:txBody>
      </p:sp>
      <p:sp>
        <p:nvSpPr>
          <p:cNvPr id="20" name="Прямоугольник 19"/>
          <p:cNvSpPr/>
          <p:nvPr/>
        </p:nvSpPr>
        <p:spPr>
          <a:xfrm>
            <a:off x="142844" y="4786322"/>
            <a:ext cx="1071570" cy="85725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accent3">
                    <a:lumMod val="50000"/>
                  </a:schemeClr>
                </a:solidFill>
              </a:rPr>
              <a:t>Союз вожатых «</a:t>
            </a:r>
            <a:r>
              <a:rPr lang="ru-RU" sz="1600" b="1" dirty="0" err="1">
                <a:solidFill>
                  <a:schemeClr val="accent3">
                    <a:lumMod val="50000"/>
                  </a:schemeClr>
                </a:solidFill>
              </a:rPr>
              <a:t>Давам</a:t>
            </a:r>
            <a:r>
              <a:rPr lang="ru-RU" sz="1600" b="1" dirty="0">
                <a:solidFill>
                  <a:schemeClr val="accent3">
                    <a:lumMod val="50000"/>
                  </a:schemeClr>
                </a:solidFill>
              </a:rPr>
              <a:t>» </a:t>
            </a:r>
          </a:p>
        </p:txBody>
      </p:sp>
      <p:sp>
        <p:nvSpPr>
          <p:cNvPr id="21" name="Прямоугольник 20"/>
          <p:cNvSpPr/>
          <p:nvPr/>
        </p:nvSpPr>
        <p:spPr>
          <a:xfrm>
            <a:off x="4143372" y="857232"/>
            <a:ext cx="2143140" cy="78581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Республиканская </a:t>
            </a:r>
            <a:r>
              <a:rPr lang="ru-RU" sz="1200" dirty="0">
                <a:solidFill>
                  <a:schemeClr val="tx1"/>
                </a:solidFill>
              </a:rPr>
              <a:t>общественная организация старшеклассников  «Детская Республиканская Дума»</a:t>
            </a:r>
          </a:p>
        </p:txBody>
      </p:sp>
      <p:sp>
        <p:nvSpPr>
          <p:cNvPr id="22" name="Прямоугольник 21"/>
          <p:cNvSpPr/>
          <p:nvPr/>
        </p:nvSpPr>
        <p:spPr>
          <a:xfrm>
            <a:off x="2643174" y="2071678"/>
            <a:ext cx="1714512" cy="1143008"/>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200" dirty="0" smtClean="0">
              <a:solidFill>
                <a:schemeClr val="bg2">
                  <a:lumMod val="25000"/>
                </a:schemeClr>
              </a:solidFill>
            </a:endParaRPr>
          </a:p>
          <a:p>
            <a:pPr algn="just"/>
            <a:r>
              <a:rPr lang="ru-RU" sz="1200" b="1" dirty="0" smtClean="0">
                <a:solidFill>
                  <a:schemeClr val="bg2">
                    <a:lumMod val="25000"/>
                  </a:schemeClr>
                </a:solidFill>
              </a:rPr>
              <a:t>Профильные смены </a:t>
            </a:r>
            <a:r>
              <a:rPr lang="ru-RU" sz="1200" b="1" dirty="0">
                <a:solidFill>
                  <a:schemeClr val="bg2">
                    <a:lumMod val="25000"/>
                  </a:schemeClr>
                </a:solidFill>
              </a:rPr>
              <a:t>«Галстучная страна» и «</a:t>
            </a:r>
            <a:r>
              <a:rPr lang="ru-RU" sz="1200" b="1" dirty="0" err="1">
                <a:solidFill>
                  <a:schemeClr val="bg2">
                    <a:lumMod val="25000"/>
                  </a:schemeClr>
                </a:solidFill>
              </a:rPr>
              <a:t>Мирас</a:t>
            </a:r>
            <a:r>
              <a:rPr lang="ru-RU" sz="1200" b="1" dirty="0">
                <a:solidFill>
                  <a:schemeClr val="bg2">
                    <a:lumMod val="25000"/>
                  </a:schemeClr>
                </a:solidFill>
              </a:rPr>
              <a:t>» (Наследие) – учеба актива детских общественных организаций</a:t>
            </a:r>
          </a:p>
          <a:p>
            <a:pPr algn="ctr"/>
            <a:endParaRPr lang="ru-RU" dirty="0"/>
          </a:p>
        </p:txBody>
      </p:sp>
      <p:sp>
        <p:nvSpPr>
          <p:cNvPr id="23" name="Прямоугольник 22"/>
          <p:cNvSpPr/>
          <p:nvPr/>
        </p:nvSpPr>
        <p:spPr>
          <a:xfrm>
            <a:off x="1643042" y="4214818"/>
            <a:ext cx="1571636" cy="157163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00" b="1" dirty="0">
                <a:solidFill>
                  <a:schemeClr val="tx2"/>
                </a:solidFill>
              </a:rPr>
              <a:t>Союз наследников Татарстана является коллективным членом Федерации детских и подростковых организаций Республики Татарстан, Международного Союза детских общественных объединений СПО-ФДО.</a:t>
            </a:r>
          </a:p>
        </p:txBody>
      </p:sp>
      <p:sp>
        <p:nvSpPr>
          <p:cNvPr id="25" name="Прямоугольник 24"/>
          <p:cNvSpPr/>
          <p:nvPr/>
        </p:nvSpPr>
        <p:spPr>
          <a:xfrm>
            <a:off x="3786182" y="5500702"/>
            <a:ext cx="1571636" cy="107157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FF0000"/>
                </a:solidFill>
              </a:rPr>
              <a:t>Международный фестиваль «Детство </a:t>
            </a:r>
            <a:r>
              <a:rPr lang="ru-RU" sz="1400" dirty="0">
                <a:solidFill>
                  <a:srgbClr val="FF0000"/>
                </a:solidFill>
              </a:rPr>
              <a:t>без границ»</a:t>
            </a:r>
          </a:p>
        </p:txBody>
      </p:sp>
      <p:sp>
        <p:nvSpPr>
          <p:cNvPr id="28" name="Овал 27"/>
          <p:cNvSpPr/>
          <p:nvPr/>
        </p:nvSpPr>
        <p:spPr>
          <a:xfrm>
            <a:off x="5572132" y="4000504"/>
            <a:ext cx="1714512" cy="64294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rgbClr val="002060"/>
                </a:solidFill>
              </a:rPr>
              <a:t>Программа </a:t>
            </a:r>
            <a:r>
              <a:rPr lang="ru-RU" sz="1400" dirty="0">
                <a:solidFill>
                  <a:srgbClr val="002060"/>
                </a:solidFill>
              </a:rPr>
              <a:t>«Галстучная Страна</a:t>
            </a:r>
            <a:r>
              <a:rPr lang="ru-RU" sz="1400" dirty="0" smtClean="0">
                <a:solidFill>
                  <a:srgbClr val="002060"/>
                </a:solidFill>
              </a:rPr>
              <a:t>»</a:t>
            </a:r>
            <a:endParaRPr lang="ru-RU" sz="1400" dirty="0">
              <a:solidFill>
                <a:srgbClr val="002060"/>
              </a:solidFill>
            </a:endParaRPr>
          </a:p>
        </p:txBody>
      </p:sp>
      <p:cxnSp>
        <p:nvCxnSpPr>
          <p:cNvPr id="32" name="Прямая со стрелкой 31"/>
          <p:cNvCxnSpPr/>
          <p:nvPr/>
        </p:nvCxnSpPr>
        <p:spPr>
          <a:xfrm rot="16200000" flipV="1">
            <a:off x="-104603" y="2747753"/>
            <a:ext cx="1071570" cy="517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Соединительная линия уступом 62"/>
          <p:cNvCxnSpPr>
            <a:stCxn id="8" idx="0"/>
          </p:cNvCxnSpPr>
          <p:nvPr/>
        </p:nvCxnSpPr>
        <p:spPr>
          <a:xfrm rot="5400000" flipH="1" flipV="1">
            <a:off x="1555598" y="2404609"/>
            <a:ext cx="1502715" cy="174476"/>
          </a:xfrm>
          <a:prstGeom prst="bent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3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2" name="Прямоугольник 71"/>
          <p:cNvSpPr/>
          <p:nvPr/>
        </p:nvSpPr>
        <p:spPr>
          <a:xfrm>
            <a:off x="1571604" y="5853374"/>
            <a:ext cx="1857388" cy="861774"/>
          </a:xfrm>
          <a:prstGeom prst="rect">
            <a:avLst/>
          </a:prstGeom>
          <a:solidFill>
            <a:schemeClr val="accent6">
              <a:lumMod val="20000"/>
              <a:lumOff val="80000"/>
            </a:schemeClr>
          </a:solidFill>
          <a:ln>
            <a:solidFill>
              <a:srgbClr val="002060"/>
            </a:solidFill>
          </a:ln>
        </p:spPr>
        <p:txBody>
          <a:bodyPr wrap="square">
            <a:spAutoFit/>
          </a:bodyPr>
          <a:lstStyle/>
          <a:p>
            <a:r>
              <a:rPr lang="ru-RU" sz="1000" dirty="0" smtClean="0"/>
              <a:t>Вице-президент</a:t>
            </a:r>
          </a:p>
          <a:p>
            <a:r>
              <a:rPr lang="ru-RU" sz="1000" dirty="0" smtClean="0"/>
              <a:t> Общественной организации </a:t>
            </a:r>
          </a:p>
          <a:p>
            <a:r>
              <a:rPr lang="ru-RU" sz="1000" dirty="0" smtClean="0"/>
              <a:t>«</a:t>
            </a:r>
            <a:r>
              <a:rPr lang="ru-RU" sz="1000" dirty="0"/>
              <a:t>Федерация </a:t>
            </a:r>
            <a:r>
              <a:rPr lang="ru-RU" sz="1000" dirty="0" smtClean="0"/>
              <a:t>детских</a:t>
            </a:r>
          </a:p>
          <a:p>
            <a:r>
              <a:rPr lang="ru-RU" sz="1000" dirty="0" smtClean="0"/>
              <a:t> </a:t>
            </a:r>
            <a:r>
              <a:rPr lang="ru-RU" sz="1000" dirty="0"/>
              <a:t>и подростковых </a:t>
            </a:r>
            <a:r>
              <a:rPr lang="ru-RU" sz="1000" dirty="0" smtClean="0"/>
              <a:t>организаций</a:t>
            </a:r>
          </a:p>
          <a:p>
            <a:r>
              <a:rPr lang="ru-RU" sz="1000" dirty="0" smtClean="0"/>
              <a:t> </a:t>
            </a:r>
            <a:r>
              <a:rPr lang="ru-RU" sz="1000" dirty="0"/>
              <a:t>Татарстана»</a:t>
            </a:r>
          </a:p>
        </p:txBody>
      </p:sp>
      <p:pic>
        <p:nvPicPr>
          <p:cNvPr id="73" name="Рисунок 72" descr="dergunov_v.jpg"/>
          <p:cNvPicPr>
            <a:picLocks noChangeAspect="1"/>
          </p:cNvPicPr>
          <p:nvPr/>
        </p:nvPicPr>
        <p:blipFill>
          <a:blip r:embed="rId2"/>
          <a:stretch>
            <a:fillRect/>
          </a:stretch>
        </p:blipFill>
        <p:spPr>
          <a:xfrm>
            <a:off x="714348" y="5859320"/>
            <a:ext cx="857256" cy="860685"/>
          </a:xfrm>
          <a:prstGeom prst="rect">
            <a:avLst/>
          </a:prstGeom>
        </p:spPr>
      </p:pic>
      <p:cxnSp>
        <p:nvCxnSpPr>
          <p:cNvPr id="81" name="Shape 80"/>
          <p:cNvCxnSpPr>
            <a:endCxn id="73" idx="1"/>
          </p:cNvCxnSpPr>
          <p:nvPr/>
        </p:nvCxnSpPr>
        <p:spPr>
          <a:xfrm rot="16200000" flipH="1">
            <a:off x="-858859" y="4716455"/>
            <a:ext cx="2503473" cy="642942"/>
          </a:xfrm>
          <a:prstGeom prst="bentConnector2">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 name="Рисунок 91" descr="IMG_1614.jpg"/>
          <p:cNvPicPr>
            <a:picLocks noChangeAspect="1"/>
          </p:cNvPicPr>
          <p:nvPr/>
        </p:nvPicPr>
        <p:blipFill>
          <a:blip r:embed="rId3" cstate="print"/>
          <a:stretch>
            <a:fillRect/>
          </a:stretch>
        </p:blipFill>
        <p:spPr>
          <a:xfrm>
            <a:off x="785786" y="2285992"/>
            <a:ext cx="1214446" cy="910835"/>
          </a:xfrm>
          <a:prstGeom prst="rect">
            <a:avLst/>
          </a:prstGeom>
        </p:spPr>
      </p:pic>
      <p:pic>
        <p:nvPicPr>
          <p:cNvPr id="97" name="Рисунок 96" descr="2007.jpg"/>
          <p:cNvPicPr>
            <a:picLocks noChangeAspect="1"/>
          </p:cNvPicPr>
          <p:nvPr/>
        </p:nvPicPr>
        <p:blipFill>
          <a:blip r:embed="rId4" cstate="print"/>
          <a:srcRect t="20833" r="7813" b="12500"/>
          <a:stretch>
            <a:fillRect/>
          </a:stretch>
        </p:blipFill>
        <p:spPr>
          <a:xfrm>
            <a:off x="142844" y="4205129"/>
            <a:ext cx="1071570" cy="581193"/>
          </a:xfrm>
          <a:prstGeom prst="rect">
            <a:avLst/>
          </a:prstGeom>
        </p:spPr>
      </p:pic>
      <p:cxnSp>
        <p:nvCxnSpPr>
          <p:cNvPr id="103" name="Shape 102"/>
          <p:cNvCxnSpPr>
            <a:stCxn id="7" idx="2"/>
            <a:endCxn id="23" idx="1"/>
          </p:cNvCxnSpPr>
          <p:nvPr/>
        </p:nvCxnSpPr>
        <p:spPr>
          <a:xfrm rot="16200000" flipH="1">
            <a:off x="895528" y="4253122"/>
            <a:ext cx="1143008" cy="352020"/>
          </a:xfrm>
          <a:prstGeom prst="curvedConnector2">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4" name="Рисунок 103" descr="2009.JPG"/>
          <p:cNvPicPr>
            <a:picLocks noChangeAspect="1"/>
          </p:cNvPicPr>
          <p:nvPr/>
        </p:nvPicPr>
        <p:blipFill>
          <a:blip r:embed="rId5" cstate="print"/>
          <a:stretch>
            <a:fillRect/>
          </a:stretch>
        </p:blipFill>
        <p:spPr>
          <a:xfrm>
            <a:off x="5834072" y="4714884"/>
            <a:ext cx="1238258" cy="857256"/>
          </a:xfrm>
          <a:prstGeom prst="rect">
            <a:avLst/>
          </a:prstGeom>
        </p:spPr>
      </p:pic>
      <p:cxnSp>
        <p:nvCxnSpPr>
          <p:cNvPr id="123" name="Соединительная линия уступом 122"/>
          <p:cNvCxnSpPr>
            <a:endCxn id="9" idx="0"/>
          </p:cNvCxnSpPr>
          <p:nvPr/>
        </p:nvCxnSpPr>
        <p:spPr>
          <a:xfrm rot="16200000" flipH="1">
            <a:off x="4376561" y="1767051"/>
            <a:ext cx="1600154" cy="1352152"/>
          </a:xfrm>
          <a:prstGeom prst="bent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5" name="Рисунок 124" descr="1998.JPG"/>
          <p:cNvPicPr>
            <a:picLocks noChangeAspect="1"/>
          </p:cNvPicPr>
          <p:nvPr/>
        </p:nvPicPr>
        <p:blipFill>
          <a:blip r:embed="rId6" cstate="print"/>
          <a:stretch>
            <a:fillRect/>
          </a:stretch>
        </p:blipFill>
        <p:spPr>
          <a:xfrm>
            <a:off x="4500562" y="2519503"/>
            <a:ext cx="1235880" cy="695183"/>
          </a:xfrm>
          <a:prstGeom prst="triangle">
            <a:avLst/>
          </a:prstGeom>
        </p:spPr>
      </p:pic>
      <p:cxnSp>
        <p:nvCxnSpPr>
          <p:cNvPr id="127" name="Shape 126"/>
          <p:cNvCxnSpPr>
            <a:endCxn id="14" idx="2"/>
          </p:cNvCxnSpPr>
          <p:nvPr/>
        </p:nvCxnSpPr>
        <p:spPr>
          <a:xfrm rot="16200000" flipH="1">
            <a:off x="2302828" y="2983527"/>
            <a:ext cx="1185928" cy="505237"/>
          </a:xfrm>
          <a:prstGeom prst="bentConnector3">
            <a:avLst>
              <a:gd name="adj1" fmla="val 119276"/>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0" name="Прямая со стрелкой 129"/>
          <p:cNvCxnSpPr/>
          <p:nvPr/>
        </p:nvCxnSpPr>
        <p:spPr>
          <a:xfrm>
            <a:off x="3428992" y="1785926"/>
            <a:ext cx="357190" cy="28575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7" name="Рисунок 136"/>
          <p:cNvPicPr/>
          <p:nvPr/>
        </p:nvPicPr>
        <p:blipFill>
          <a:blip r:embed="rId7" cstate="print"/>
          <a:srcRect/>
          <a:stretch>
            <a:fillRect/>
          </a:stretch>
        </p:blipFill>
        <p:spPr bwMode="auto">
          <a:xfrm>
            <a:off x="8358214" y="4929198"/>
            <a:ext cx="500066" cy="357190"/>
          </a:xfrm>
          <a:prstGeom prst="rect">
            <a:avLst/>
          </a:prstGeom>
          <a:noFill/>
          <a:ln w="9525">
            <a:noFill/>
            <a:miter lim="800000"/>
            <a:headEnd/>
            <a:tailEnd/>
          </a:ln>
        </p:spPr>
      </p:pic>
      <p:pic>
        <p:nvPicPr>
          <p:cNvPr id="139" name="Рисунок 138" descr="секреты дружного класса"/>
          <p:cNvPicPr/>
          <p:nvPr/>
        </p:nvPicPr>
        <p:blipFill>
          <a:blip r:embed="rId8" cstate="print"/>
          <a:srcRect/>
          <a:stretch>
            <a:fillRect/>
          </a:stretch>
        </p:blipFill>
        <p:spPr bwMode="auto">
          <a:xfrm>
            <a:off x="7858148" y="4929198"/>
            <a:ext cx="500066" cy="571504"/>
          </a:xfrm>
          <a:prstGeom prst="rect">
            <a:avLst/>
          </a:prstGeom>
          <a:noFill/>
          <a:ln w="9525">
            <a:noFill/>
            <a:miter lim="800000"/>
            <a:headEnd/>
            <a:tailEnd/>
          </a:ln>
        </p:spPr>
      </p:pic>
      <p:pic>
        <p:nvPicPr>
          <p:cNvPr id="140" name="Рисунок 139" descr="DSC00590.JPG"/>
          <p:cNvPicPr>
            <a:picLocks noChangeAspect="1"/>
          </p:cNvPicPr>
          <p:nvPr/>
        </p:nvPicPr>
        <p:blipFill>
          <a:blip r:embed="rId9" cstate="print"/>
          <a:srcRect l="3125" t="30208"/>
          <a:stretch>
            <a:fillRect/>
          </a:stretch>
        </p:blipFill>
        <p:spPr>
          <a:xfrm>
            <a:off x="5000628" y="1714488"/>
            <a:ext cx="1454354" cy="785818"/>
          </a:xfrm>
          <a:prstGeom prst="rect">
            <a:avLst/>
          </a:prstGeom>
        </p:spPr>
      </p:pic>
      <p:pic>
        <p:nvPicPr>
          <p:cNvPr id="141" name="Рисунок 140" descr="Урок Поделись своей добротой - копия.JPG"/>
          <p:cNvPicPr>
            <a:picLocks noChangeAspect="1"/>
          </p:cNvPicPr>
          <p:nvPr/>
        </p:nvPicPr>
        <p:blipFill>
          <a:blip r:embed="rId10" cstate="print"/>
          <a:srcRect l="7885" r="8801" b="4834"/>
          <a:stretch>
            <a:fillRect/>
          </a:stretch>
        </p:blipFill>
        <p:spPr>
          <a:xfrm>
            <a:off x="3786182" y="4214818"/>
            <a:ext cx="1571636" cy="1346421"/>
          </a:xfrm>
          <a:prstGeom prst="rect">
            <a:avLst/>
          </a:prstGeom>
        </p:spPr>
      </p:pic>
      <p:cxnSp>
        <p:nvCxnSpPr>
          <p:cNvPr id="143" name="Соединительная линия уступом 142"/>
          <p:cNvCxnSpPr/>
          <p:nvPr/>
        </p:nvCxnSpPr>
        <p:spPr>
          <a:xfrm rot="5400000">
            <a:off x="3750463" y="3893347"/>
            <a:ext cx="428628" cy="214314"/>
          </a:xfrm>
          <a:prstGeom prst="bent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7" name="Рисунок 156" descr="IMG_1006.JPG"/>
          <p:cNvPicPr>
            <a:picLocks noChangeAspect="1"/>
          </p:cNvPicPr>
          <p:nvPr/>
        </p:nvPicPr>
        <p:blipFill>
          <a:blip r:embed="rId11" cstate="print"/>
          <a:srcRect l="21875" t="18359" r="19531" b="10156"/>
          <a:stretch>
            <a:fillRect/>
          </a:stretch>
        </p:blipFill>
        <p:spPr>
          <a:xfrm>
            <a:off x="7144939" y="714356"/>
            <a:ext cx="1141837" cy="928694"/>
          </a:xfrm>
          <a:prstGeom prst="rect">
            <a:avLst/>
          </a:prstGeom>
        </p:spPr>
      </p:pic>
      <p:pic>
        <p:nvPicPr>
          <p:cNvPr id="158" name="Рисунок 157" descr="GUM-9943.jpg"/>
          <p:cNvPicPr>
            <a:picLocks noChangeAspect="1"/>
          </p:cNvPicPr>
          <p:nvPr/>
        </p:nvPicPr>
        <p:blipFill>
          <a:blip r:embed="rId12" cstate="print"/>
          <a:srcRect l="13062" r="15098" b="11833"/>
          <a:stretch>
            <a:fillRect/>
          </a:stretch>
        </p:blipFill>
        <p:spPr>
          <a:xfrm>
            <a:off x="8286776" y="1000108"/>
            <a:ext cx="785818" cy="642942"/>
          </a:xfrm>
          <a:prstGeom prst="rect">
            <a:avLst/>
          </a:prstGeom>
        </p:spPr>
      </p:pic>
      <p:cxnSp>
        <p:nvCxnSpPr>
          <p:cNvPr id="160" name="Соединительная линия уступом 159"/>
          <p:cNvCxnSpPr>
            <a:stCxn id="13" idx="0"/>
          </p:cNvCxnSpPr>
          <p:nvPr/>
        </p:nvCxnSpPr>
        <p:spPr>
          <a:xfrm rot="16200000" flipV="1">
            <a:off x="7146354" y="1711903"/>
            <a:ext cx="1571636" cy="1433930"/>
          </a:xfrm>
          <a:prstGeom prst="bent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3" name="Прямоугольник 152"/>
          <p:cNvSpPr/>
          <p:nvPr/>
        </p:nvSpPr>
        <p:spPr>
          <a:xfrm>
            <a:off x="7929586" y="1643050"/>
            <a:ext cx="1143008" cy="1200329"/>
          </a:xfrm>
          <a:prstGeom prst="rect">
            <a:avLst/>
          </a:prstGeom>
          <a:solidFill>
            <a:schemeClr val="accent4">
              <a:lumMod val="40000"/>
              <a:lumOff val="60000"/>
            </a:schemeClr>
          </a:solidFill>
          <a:ln>
            <a:solidFill>
              <a:schemeClr val="tx2"/>
            </a:solidFill>
          </a:ln>
        </p:spPr>
        <p:txBody>
          <a:bodyPr wrap="square">
            <a:spAutoFit/>
          </a:bodyPr>
          <a:lstStyle/>
          <a:p>
            <a:pPr algn="ctr"/>
            <a:r>
              <a:rPr lang="ru-RU" sz="1200" dirty="0" err="1" smtClean="0"/>
              <a:t>Ребрендинг</a:t>
            </a:r>
            <a:r>
              <a:rPr lang="ru-RU" sz="1200" dirty="0" smtClean="0"/>
              <a:t> </a:t>
            </a:r>
            <a:r>
              <a:rPr lang="ru-RU" sz="1200" dirty="0"/>
              <a:t>общественной  организации </a:t>
            </a:r>
            <a:endParaRPr lang="ru-RU" sz="1200" dirty="0" smtClean="0"/>
          </a:p>
          <a:p>
            <a:pPr algn="ctr"/>
            <a:r>
              <a:rPr lang="ru-RU" sz="1200" dirty="0" smtClean="0"/>
              <a:t> </a:t>
            </a:r>
            <a:r>
              <a:rPr lang="ru-RU" sz="1200" dirty="0"/>
              <a:t>«Союз наследников Татарстана</a:t>
            </a:r>
            <a:r>
              <a:rPr lang="ru-RU" sz="1200" dirty="0" smtClean="0"/>
              <a:t>» </a:t>
            </a:r>
            <a:endParaRPr lang="ru-RU" sz="1200" dirty="0"/>
          </a:p>
        </p:txBody>
      </p:sp>
      <p:sp>
        <p:nvSpPr>
          <p:cNvPr id="16387" name="Rectangle 3"/>
          <p:cNvSpPr>
            <a:spLocks noChangeArrowheads="1"/>
          </p:cNvSpPr>
          <p:nvPr/>
        </p:nvSpPr>
        <p:spPr bwMode="auto">
          <a:xfrm>
            <a:off x="5929322" y="2571744"/>
            <a:ext cx="1071570" cy="553998"/>
          </a:xfrm>
          <a:prstGeom prst="rect">
            <a:avLst/>
          </a:prstGeom>
          <a:solidFill>
            <a:srgbClr val="00B0F0"/>
          </a:solidFill>
          <a:ln w="9525">
            <a:solidFill>
              <a:srgbClr val="00206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Фестиваль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ДОО и ШУС</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Инициатива</a:t>
            </a:r>
            <a:r>
              <a:rPr kumimoji="0" lang="ru-RU" sz="1000" b="1"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ru-RU" sz="10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62" name="Рисунок 161" descr="GUM-9832.jpg"/>
          <p:cNvPicPr>
            <a:picLocks noChangeAspect="1"/>
          </p:cNvPicPr>
          <p:nvPr/>
        </p:nvPicPr>
        <p:blipFill>
          <a:blip r:embed="rId13" cstate="print"/>
          <a:stretch>
            <a:fillRect/>
          </a:stretch>
        </p:blipFill>
        <p:spPr>
          <a:xfrm>
            <a:off x="6929454" y="2571744"/>
            <a:ext cx="857470" cy="571504"/>
          </a:xfrm>
          <a:prstGeom prst="rect">
            <a:avLst/>
          </a:prstGeom>
        </p:spPr>
      </p:pic>
      <p:cxnSp>
        <p:nvCxnSpPr>
          <p:cNvPr id="166" name="Shape 165"/>
          <p:cNvCxnSpPr/>
          <p:nvPr/>
        </p:nvCxnSpPr>
        <p:spPr>
          <a:xfrm>
            <a:off x="7786924" y="2928934"/>
            <a:ext cx="214100" cy="357190"/>
          </a:xfrm>
          <a:prstGeom prst="bentConnector2">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4" name="Скругленная соединительная линия 173"/>
          <p:cNvCxnSpPr>
            <a:endCxn id="137" idx="2"/>
          </p:cNvCxnSpPr>
          <p:nvPr/>
        </p:nvCxnSpPr>
        <p:spPr>
          <a:xfrm rot="5400000">
            <a:off x="7876009" y="4518429"/>
            <a:ext cx="1500197" cy="35720"/>
          </a:xfrm>
          <a:prstGeom prst="curvedConnector5">
            <a:avLst>
              <a:gd name="adj1" fmla="val 5425"/>
              <a:gd name="adj2" fmla="val -1239958"/>
              <a:gd name="adj3" fmla="val 115238"/>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4" name="Прямоугольник 183"/>
          <p:cNvSpPr/>
          <p:nvPr/>
        </p:nvSpPr>
        <p:spPr>
          <a:xfrm>
            <a:off x="7500958" y="5715016"/>
            <a:ext cx="1428760" cy="954107"/>
          </a:xfrm>
          <a:prstGeom prst="rect">
            <a:avLst/>
          </a:prstGeom>
          <a:solidFill>
            <a:schemeClr val="accent3">
              <a:lumMod val="20000"/>
              <a:lumOff val="80000"/>
            </a:schemeClr>
          </a:solidFill>
          <a:ln>
            <a:solidFill>
              <a:srgbClr val="002060"/>
            </a:solidFill>
          </a:ln>
        </p:spPr>
        <p:txBody>
          <a:bodyPr wrap="square">
            <a:spAutoFit/>
          </a:bodyPr>
          <a:lstStyle/>
          <a:p>
            <a:r>
              <a:rPr lang="ru-RU" sz="1400" b="1" dirty="0">
                <a:solidFill>
                  <a:schemeClr val="tx2">
                    <a:lumMod val="60000"/>
                    <a:lumOff val="40000"/>
                  </a:schemeClr>
                </a:solidFill>
              </a:rPr>
              <a:t>Зональные семинары для педагогов-организаторов</a:t>
            </a:r>
          </a:p>
        </p:txBody>
      </p:sp>
      <p:cxnSp>
        <p:nvCxnSpPr>
          <p:cNvPr id="188" name="Скругленная соединительная линия 187"/>
          <p:cNvCxnSpPr/>
          <p:nvPr/>
        </p:nvCxnSpPr>
        <p:spPr>
          <a:xfrm rot="16200000" flipH="1">
            <a:off x="4964909" y="4321975"/>
            <a:ext cx="1357322" cy="285752"/>
          </a:xfrm>
          <a:prstGeom prst="curved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7" name="Picture 3" descr="F:\фото зон.сем\зон.сем. Азнакаево.jpg"/>
          <p:cNvPicPr/>
          <p:nvPr/>
        </p:nvPicPr>
        <p:blipFill>
          <a:blip r:embed="rId14" cstate="print"/>
          <a:srcRect l="1878" t="18384"/>
          <a:stretch>
            <a:fillRect/>
          </a:stretch>
        </p:blipFill>
        <p:spPr bwMode="auto">
          <a:xfrm>
            <a:off x="5715008" y="5715016"/>
            <a:ext cx="1785950" cy="1000132"/>
          </a:xfrm>
          <a:prstGeom prst="rect">
            <a:avLst/>
          </a:prstGeom>
          <a:noFill/>
          <a:ln w="9525">
            <a:noFill/>
            <a:miter lim="800000"/>
            <a:headEnd/>
            <a:tailEnd/>
          </a:ln>
        </p:spPr>
      </p:pic>
      <p:cxnSp>
        <p:nvCxnSpPr>
          <p:cNvPr id="219" name="Соединительная линия уступом 218"/>
          <p:cNvCxnSpPr/>
          <p:nvPr/>
        </p:nvCxnSpPr>
        <p:spPr>
          <a:xfrm rot="5400000">
            <a:off x="7072330" y="4214818"/>
            <a:ext cx="1928826" cy="1071570"/>
          </a:xfrm>
          <a:prstGeom prst="bent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4" name="Прямая со стрелкой 223"/>
          <p:cNvCxnSpPr/>
          <p:nvPr/>
        </p:nvCxnSpPr>
        <p:spPr>
          <a:xfrm rot="16200000" flipH="1">
            <a:off x="7965304" y="3821910"/>
            <a:ext cx="214316" cy="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4" name="Рисунок 123" descr="1995.JPG"/>
          <p:cNvPicPr>
            <a:picLocks noChangeAspect="1"/>
          </p:cNvPicPr>
          <p:nvPr/>
        </p:nvPicPr>
        <p:blipFill>
          <a:blip r:embed="rId15" cstate="print"/>
          <a:stretch>
            <a:fillRect/>
          </a:stretch>
        </p:blipFill>
        <p:spPr>
          <a:xfrm flipH="1">
            <a:off x="2039919" y="714356"/>
            <a:ext cx="2032015" cy="1143008"/>
          </a:xfrm>
          <a:prstGeom prst="ellipse">
            <a:avLst/>
          </a:prstGeom>
        </p:spPr>
      </p:pic>
      <p:cxnSp>
        <p:nvCxnSpPr>
          <p:cNvPr id="238" name="Прямая со стрелкой 237"/>
          <p:cNvCxnSpPr/>
          <p:nvPr/>
        </p:nvCxnSpPr>
        <p:spPr>
          <a:xfrm rot="16200000" flipH="1">
            <a:off x="6605398" y="3890763"/>
            <a:ext cx="214314" cy="51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5" name="Прямая со стрелкой 254"/>
          <p:cNvCxnSpPr/>
          <p:nvPr/>
        </p:nvCxnSpPr>
        <p:spPr>
          <a:xfrm rot="5400000">
            <a:off x="1035819" y="3964785"/>
            <a:ext cx="1000132" cy="64294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8" name="Рисунок 137"/>
          <p:cNvPicPr/>
          <p:nvPr/>
        </p:nvPicPr>
        <p:blipFill>
          <a:blip r:embed="rId16" cstate="print"/>
          <a:srcRect/>
          <a:stretch>
            <a:fillRect/>
          </a:stretch>
        </p:blipFill>
        <p:spPr bwMode="auto">
          <a:xfrm>
            <a:off x="7858148" y="4000504"/>
            <a:ext cx="1000132" cy="913758"/>
          </a:xfrm>
          <a:prstGeom prst="rect">
            <a:avLst/>
          </a:prstGeom>
          <a:noFill/>
          <a:ln w="9525">
            <a:noFill/>
            <a:miter lim="800000"/>
            <a:headEnd/>
            <a:tailEnd/>
          </a:ln>
        </p:spPr>
      </p:pic>
      <p:sp>
        <p:nvSpPr>
          <p:cNvPr id="256" name="Прямоугольник 255"/>
          <p:cNvSpPr/>
          <p:nvPr/>
        </p:nvSpPr>
        <p:spPr>
          <a:xfrm>
            <a:off x="71406" y="71414"/>
            <a:ext cx="8929750" cy="428628"/>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t>СОЮЗ НАСЛЕДНИКОВ ТАТАРСТАНА: 1990-2015</a:t>
            </a:r>
            <a:endParaRPr lang="ru-RU"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О времени и о себе</a:t>
            </a:r>
            <a:endParaRPr lang="ru-RU" sz="2800" dirty="0"/>
          </a:p>
        </p:txBody>
      </p:sp>
      <p:sp>
        <p:nvSpPr>
          <p:cNvPr id="7" name="Прямоугольник 6"/>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Рисунок 9" descr="55.jpeg"/>
          <p:cNvPicPr>
            <a:picLocks noChangeAspect="1"/>
          </p:cNvPicPr>
          <p:nvPr/>
        </p:nvPicPr>
        <p:blipFill>
          <a:blip r:embed="rId2" cstate="print"/>
          <a:srcRect l="16667" t="15559" r="10416" b="421"/>
          <a:stretch>
            <a:fillRect/>
          </a:stretch>
        </p:blipFill>
        <p:spPr>
          <a:xfrm>
            <a:off x="7358082" y="5357826"/>
            <a:ext cx="1666887" cy="1285884"/>
          </a:xfrm>
          <a:prstGeom prst="rect">
            <a:avLst/>
          </a:prstGeom>
        </p:spPr>
      </p:pic>
      <p:sp>
        <p:nvSpPr>
          <p:cNvPr id="11" name="TextBox 10"/>
          <p:cNvSpPr txBox="1"/>
          <p:nvPr/>
        </p:nvSpPr>
        <p:spPr>
          <a:xfrm>
            <a:off x="2500298" y="756992"/>
            <a:ext cx="6770893" cy="2769989"/>
          </a:xfrm>
          <a:prstGeom prst="rect">
            <a:avLst/>
          </a:prstGeom>
          <a:noFill/>
        </p:spPr>
        <p:txBody>
          <a:bodyPr wrap="square" rtlCol="0">
            <a:spAutoFit/>
          </a:bodyPr>
          <a:lstStyle/>
          <a:p>
            <a:r>
              <a:rPr lang="ru-RU" b="1" dirty="0" smtClean="0">
                <a:solidFill>
                  <a:srgbClr val="C00000"/>
                </a:solidFill>
              </a:rPr>
              <a:t>Д</a:t>
            </a:r>
            <a:r>
              <a:rPr lang="ru-RU" b="1" i="1" dirty="0" smtClean="0">
                <a:solidFill>
                  <a:srgbClr val="C00000"/>
                </a:solidFill>
              </a:rPr>
              <a:t>ата создания 15 сентября 1990 года; </a:t>
            </a:r>
          </a:p>
          <a:p>
            <a:r>
              <a:rPr lang="ru-RU" sz="1200" i="1" dirty="0" smtClean="0"/>
              <a:t>Первоначально зарегистрировано Постановлением Совета Министров Татарской ССР </a:t>
            </a:r>
          </a:p>
          <a:p>
            <a:r>
              <a:rPr lang="ru-RU" sz="1200" i="1" dirty="0" smtClean="0"/>
              <a:t>от 01.11.1990 г. за №405</a:t>
            </a:r>
            <a:r>
              <a:rPr lang="ru-RU" sz="1200" dirty="0" smtClean="0"/>
              <a:t>. </a:t>
            </a:r>
            <a:r>
              <a:rPr lang="ru-RU" sz="1200" i="1" dirty="0" smtClean="0"/>
              <a:t>Свидетельство о  государственной регистрации  №1754/</a:t>
            </a:r>
            <a:r>
              <a:rPr lang="ru-RU" sz="1200" i="1" dirty="0" err="1" smtClean="0"/>
              <a:t>н</a:t>
            </a:r>
            <a:r>
              <a:rPr lang="ru-RU" sz="1200" i="1" dirty="0" smtClean="0"/>
              <a:t> </a:t>
            </a:r>
          </a:p>
          <a:p>
            <a:r>
              <a:rPr lang="ru-RU" sz="1200" i="1" dirty="0" smtClean="0"/>
              <a:t>от 24 апреля 2000 года  выдано Государственной Регистрационной палатой при</a:t>
            </a:r>
          </a:p>
          <a:p>
            <a:r>
              <a:rPr lang="ru-RU" sz="1200" i="1" dirty="0" smtClean="0"/>
              <a:t> Министерстве юстиции Республики Татарстан</a:t>
            </a:r>
            <a:r>
              <a:rPr lang="ru-RU" sz="1200" dirty="0" smtClean="0"/>
              <a:t>. </a:t>
            </a:r>
          </a:p>
          <a:p>
            <a:r>
              <a:rPr lang="ru-RU" sz="1200" dirty="0" smtClean="0"/>
              <a:t>Главная идея движения наследников,   объединяющей детей и взрослых в одной организации, </a:t>
            </a:r>
          </a:p>
          <a:p>
            <a:r>
              <a:rPr lang="ru-RU" sz="1200" dirty="0" smtClean="0"/>
              <a:t>является идея преемственности культурно-исторического наследия своего народа,  </a:t>
            </a:r>
          </a:p>
          <a:p>
            <a:r>
              <a:rPr lang="ru-RU" sz="1200" dirty="0" smtClean="0"/>
              <a:t>уважение к опыту духовных исканий предков, являющих образцы возвышенного и преданного </a:t>
            </a:r>
          </a:p>
          <a:p>
            <a:r>
              <a:rPr lang="ru-RU" sz="1200" dirty="0" smtClean="0"/>
              <a:t>служения  своему Отечеству,– овладевая богатством прошлого, достойно двигаться в будущее</a:t>
            </a:r>
          </a:p>
          <a:p>
            <a:r>
              <a:rPr lang="ru-RU" sz="1200" dirty="0" smtClean="0"/>
              <a:t>содействовать преемственности поколений, развивать самостоятельность и ответственность ребят. </a:t>
            </a:r>
          </a:p>
          <a:p>
            <a:r>
              <a:rPr lang="ru-RU" sz="1200" dirty="0" smtClean="0"/>
              <a:t> </a:t>
            </a:r>
            <a:r>
              <a:rPr lang="ru-RU" sz="1200" dirty="0"/>
              <a:t>25 лет тому назад обосновал важность появления нового направления детского движения – </a:t>
            </a:r>
            <a:endParaRPr lang="ru-RU" sz="1200" dirty="0" smtClean="0"/>
          </a:p>
          <a:p>
            <a:r>
              <a:rPr lang="ru-RU" sz="1200" dirty="0" smtClean="0"/>
              <a:t>заботы </a:t>
            </a:r>
            <a:r>
              <a:rPr lang="ru-RU" sz="1200" dirty="0"/>
              <a:t>о своем Отечестве, сохранения преемственности поколений, </a:t>
            </a:r>
            <a:endParaRPr lang="ru-RU" sz="1200" dirty="0" smtClean="0"/>
          </a:p>
          <a:p>
            <a:r>
              <a:rPr lang="ru-RU" sz="1200" dirty="0" smtClean="0"/>
              <a:t>и </a:t>
            </a:r>
            <a:r>
              <a:rPr lang="ru-RU" sz="1200" dirty="0"/>
              <a:t>новый ключевой образ организации – </a:t>
            </a:r>
            <a:r>
              <a:rPr lang="ru-RU" sz="1200" b="1" dirty="0"/>
              <a:t>наследники</a:t>
            </a:r>
            <a:r>
              <a:rPr lang="ru-RU" sz="1200" dirty="0"/>
              <a:t>. </a:t>
            </a:r>
            <a:endParaRPr lang="ru-RU" sz="1200" dirty="0" smtClean="0"/>
          </a:p>
          <a:p>
            <a:endParaRPr lang="ru-RU" sz="1200" dirty="0"/>
          </a:p>
        </p:txBody>
      </p:sp>
      <p:pic>
        <p:nvPicPr>
          <p:cNvPr id="12" name="Рисунок 11" descr="koordinator-dergunov.png"/>
          <p:cNvPicPr>
            <a:picLocks noChangeAspect="1"/>
          </p:cNvPicPr>
          <p:nvPr/>
        </p:nvPicPr>
        <p:blipFill>
          <a:blip r:embed="rId3"/>
          <a:stretch>
            <a:fillRect/>
          </a:stretch>
        </p:blipFill>
        <p:spPr>
          <a:xfrm>
            <a:off x="7429520" y="3090462"/>
            <a:ext cx="1571636" cy="2195926"/>
          </a:xfrm>
          <a:prstGeom prst="rect">
            <a:avLst/>
          </a:prstGeom>
        </p:spPr>
      </p:pic>
      <p:sp>
        <p:nvSpPr>
          <p:cNvPr id="13" name="Минус 12"/>
          <p:cNvSpPr/>
          <p:nvPr/>
        </p:nvSpPr>
        <p:spPr>
          <a:xfrm>
            <a:off x="0" y="3286124"/>
            <a:ext cx="8215338" cy="71438"/>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142844" y="3286124"/>
            <a:ext cx="7246279" cy="1846659"/>
          </a:xfrm>
          <a:prstGeom prst="rect">
            <a:avLst/>
          </a:prstGeom>
          <a:noFill/>
        </p:spPr>
        <p:txBody>
          <a:bodyPr wrap="none" rtlCol="0">
            <a:spAutoFit/>
          </a:bodyPr>
          <a:lstStyle/>
          <a:p>
            <a:r>
              <a:rPr lang="ru-RU" sz="1600" b="1" dirty="0" smtClean="0">
                <a:solidFill>
                  <a:srgbClr val="C00000"/>
                </a:solidFill>
              </a:rPr>
              <a:t>Дергунов </a:t>
            </a:r>
            <a:r>
              <a:rPr lang="ru-RU" sz="1600" b="1" dirty="0">
                <a:solidFill>
                  <a:srgbClr val="C00000"/>
                </a:solidFill>
              </a:rPr>
              <a:t>Владимир Александрович </a:t>
            </a:r>
            <a:r>
              <a:rPr lang="ru-RU" sz="1400" dirty="0"/>
              <a:t>(г.Казань) - автор песен. Родился в 1959 году. </a:t>
            </a:r>
            <a:endParaRPr lang="ru-RU" sz="1400" dirty="0" smtClean="0"/>
          </a:p>
          <a:p>
            <a:r>
              <a:rPr lang="ru-RU" sz="1400" dirty="0" smtClean="0"/>
              <a:t>Кандидат </a:t>
            </a:r>
            <a:r>
              <a:rPr lang="ru-RU" sz="1400" dirty="0"/>
              <a:t>педагогических наук. </a:t>
            </a:r>
            <a:r>
              <a:rPr lang="ru-RU" sz="1400" dirty="0" smtClean="0"/>
              <a:t>Первый директор Республиканского </a:t>
            </a:r>
            <a:r>
              <a:rPr lang="ru-RU" sz="1400" dirty="0"/>
              <a:t>Центра внешкольной </a:t>
            </a:r>
            <a:endParaRPr lang="ru-RU" sz="1400" dirty="0" smtClean="0"/>
          </a:p>
          <a:p>
            <a:r>
              <a:rPr lang="ru-RU" sz="1400" dirty="0" smtClean="0"/>
              <a:t>работы </a:t>
            </a:r>
            <a:r>
              <a:rPr lang="ru-RU" sz="1400" dirty="0"/>
              <a:t>Минобразования Татарстана. Вице-президент Общественная </a:t>
            </a:r>
            <a:r>
              <a:rPr lang="ru-RU" sz="1400" dirty="0" smtClean="0"/>
              <a:t>организация</a:t>
            </a:r>
          </a:p>
          <a:p>
            <a:r>
              <a:rPr lang="ru-RU" sz="1400" dirty="0" smtClean="0"/>
              <a:t> </a:t>
            </a:r>
            <a:r>
              <a:rPr lang="ru-RU" sz="1400" dirty="0"/>
              <a:t>«Федерация детских и подростковых организаций Татарстана». Почётный работник сферы </a:t>
            </a:r>
            <a:endParaRPr lang="ru-RU" sz="1400" dirty="0" smtClean="0"/>
          </a:p>
          <a:p>
            <a:r>
              <a:rPr lang="ru-RU" sz="1400" dirty="0" smtClean="0"/>
              <a:t>молодёжной </a:t>
            </a:r>
            <a:r>
              <a:rPr lang="ru-RU" sz="1400" dirty="0"/>
              <a:t>политики РФ, автор популярных программ и проектов для детей подростков и </a:t>
            </a:r>
            <a:endParaRPr lang="ru-RU" sz="1400" dirty="0" smtClean="0"/>
          </a:p>
          <a:p>
            <a:r>
              <a:rPr lang="ru-RU" sz="1400" dirty="0" smtClean="0"/>
              <a:t>педагогов</a:t>
            </a:r>
            <a:r>
              <a:rPr lang="ru-RU" sz="1400" dirty="0"/>
              <a:t>, </a:t>
            </a:r>
            <a:r>
              <a:rPr lang="ru-RU" sz="1400" dirty="0" smtClean="0"/>
              <a:t>в </a:t>
            </a:r>
            <a:r>
              <a:rPr lang="ru-RU" sz="1400" dirty="0"/>
              <a:t>т.ч. «Путь к наследию», «Спутник следопыта», «Робинзон», </a:t>
            </a:r>
            <a:r>
              <a:rPr lang="ru-RU" sz="1400" dirty="0" smtClean="0"/>
              <a:t>«</a:t>
            </a:r>
            <a:r>
              <a:rPr lang="ru-RU" sz="1400" dirty="0"/>
              <a:t>К истокам </a:t>
            </a:r>
            <a:endParaRPr lang="ru-RU" sz="1400" dirty="0" smtClean="0"/>
          </a:p>
          <a:p>
            <a:r>
              <a:rPr lang="ru-RU" sz="1400" dirty="0" smtClean="0"/>
              <a:t>гражданственности</a:t>
            </a:r>
            <a:r>
              <a:rPr lang="ru-RU" sz="1400" dirty="0"/>
              <a:t>», «Галстучная страна», «Дорога </a:t>
            </a:r>
            <a:r>
              <a:rPr lang="ru-RU" sz="1400" dirty="0" err="1"/>
              <a:t>Добра.Ру</a:t>
            </a:r>
            <a:r>
              <a:rPr lang="ru-RU" sz="1400" dirty="0"/>
              <a:t>», «</a:t>
            </a:r>
            <a:r>
              <a:rPr lang="ru-RU" sz="1400" dirty="0" err="1"/>
              <a:t>Бинилек</a:t>
            </a:r>
            <a:r>
              <a:rPr lang="ru-RU" sz="1400" dirty="0" smtClean="0"/>
              <a:t>»,«</a:t>
            </a:r>
            <a:r>
              <a:rPr lang="ru-RU" sz="1400" dirty="0"/>
              <a:t>Лесное чудо</a:t>
            </a:r>
            <a:r>
              <a:rPr lang="ru-RU" sz="1400" dirty="0" smtClean="0"/>
              <a:t>».</a:t>
            </a:r>
          </a:p>
          <a:p>
            <a:r>
              <a:rPr lang="ru-RU" sz="1400" dirty="0" smtClean="0"/>
              <a:t> Автор и разработчик интерактивных образовательных  программ «Классное содружество».</a:t>
            </a:r>
            <a:endParaRPr lang="ru-RU" sz="1200" b="1" dirty="0">
              <a:solidFill>
                <a:srgbClr val="C00000"/>
              </a:solidFill>
            </a:endParaRPr>
          </a:p>
        </p:txBody>
      </p:sp>
      <p:sp>
        <p:nvSpPr>
          <p:cNvPr id="15" name="Прямоугольник 14"/>
          <p:cNvSpPr/>
          <p:nvPr/>
        </p:nvSpPr>
        <p:spPr>
          <a:xfrm>
            <a:off x="2000232" y="5357826"/>
            <a:ext cx="3500462" cy="1323439"/>
          </a:xfrm>
          <a:prstGeom prst="rect">
            <a:avLst/>
          </a:prstGeom>
        </p:spPr>
        <p:txBody>
          <a:bodyPr wrap="square">
            <a:spAutoFit/>
          </a:bodyPr>
          <a:lstStyle/>
          <a:p>
            <a:r>
              <a:rPr lang="ru-RU" sz="1600" dirty="0" smtClean="0"/>
              <a:t>Первый адрес Республиканской </a:t>
            </a:r>
          </a:p>
          <a:p>
            <a:r>
              <a:rPr lang="ru-RU" sz="1600" dirty="0" smtClean="0"/>
              <a:t>общественной организации </a:t>
            </a:r>
          </a:p>
          <a:p>
            <a:r>
              <a:rPr lang="ru-RU" sz="1600" dirty="0" smtClean="0"/>
              <a:t>«Союз наследников Татарстана</a:t>
            </a:r>
            <a:r>
              <a:rPr lang="ru-RU" sz="1600" dirty="0"/>
              <a:t>»</a:t>
            </a:r>
          </a:p>
          <a:p>
            <a:r>
              <a:rPr lang="ru-RU" sz="1600" dirty="0"/>
              <a:t>420111 </a:t>
            </a:r>
            <a:r>
              <a:rPr lang="ru-RU" sz="1600" dirty="0" smtClean="0"/>
              <a:t>Республика Татарстан,</a:t>
            </a:r>
          </a:p>
          <a:p>
            <a:r>
              <a:rPr lang="ru-RU" sz="1600" dirty="0" smtClean="0"/>
              <a:t> г.Казань</a:t>
            </a:r>
            <a:r>
              <a:rPr lang="ru-RU" sz="1600" dirty="0"/>
              <a:t>, </a:t>
            </a:r>
            <a:r>
              <a:rPr lang="ru-RU" sz="1600" dirty="0" smtClean="0"/>
              <a:t>ул.Дзержинского</a:t>
            </a:r>
            <a:r>
              <a:rPr lang="ru-RU" sz="1600" dirty="0"/>
              <a:t>, дом </a:t>
            </a:r>
            <a:r>
              <a:rPr lang="ru-RU" sz="1600" dirty="0" smtClean="0"/>
              <a:t>3</a:t>
            </a:r>
            <a:endParaRPr lang="ru-RU" sz="1600" dirty="0"/>
          </a:p>
        </p:txBody>
      </p:sp>
      <p:pic>
        <p:nvPicPr>
          <p:cNvPr id="16" name="Рисунок 15" descr="003_1.jpg"/>
          <p:cNvPicPr>
            <a:picLocks noChangeAspect="1"/>
          </p:cNvPicPr>
          <p:nvPr/>
        </p:nvPicPr>
        <p:blipFill>
          <a:blip r:embed="rId4" cstate="print"/>
          <a:srcRect l="15820" r="10937" b="14843"/>
          <a:stretch>
            <a:fillRect/>
          </a:stretch>
        </p:blipFill>
        <p:spPr>
          <a:xfrm>
            <a:off x="142844" y="5286388"/>
            <a:ext cx="1785950" cy="1384303"/>
          </a:xfrm>
          <a:prstGeom prst="rect">
            <a:avLst/>
          </a:prstGeom>
        </p:spPr>
      </p:pic>
      <p:sp>
        <p:nvSpPr>
          <p:cNvPr id="17" name="Минус 16"/>
          <p:cNvSpPr/>
          <p:nvPr/>
        </p:nvSpPr>
        <p:spPr>
          <a:xfrm>
            <a:off x="-32" y="5143512"/>
            <a:ext cx="8215338" cy="71438"/>
          </a:xfrm>
          <a:prstGeom prst="mathMin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descr="Участие в Республиканском Слете.jpg"/>
          <p:cNvPicPr>
            <a:picLocks noChangeAspect="1"/>
          </p:cNvPicPr>
          <p:nvPr/>
        </p:nvPicPr>
        <p:blipFill>
          <a:blip r:embed="rId5" cstate="print"/>
          <a:srcRect l="19870" t="15625" r="14131" b="56250"/>
          <a:stretch>
            <a:fillRect/>
          </a:stretch>
        </p:blipFill>
        <p:spPr>
          <a:xfrm>
            <a:off x="5072066" y="5357826"/>
            <a:ext cx="2214578" cy="1299861"/>
          </a:xfrm>
          <a:prstGeom prst="rect">
            <a:avLst/>
          </a:prstGeom>
        </p:spPr>
      </p:pic>
      <p:pic>
        <p:nvPicPr>
          <p:cNvPr id="20" name="Рисунок 19" descr="179_240.jpg"/>
          <p:cNvPicPr>
            <a:picLocks noChangeAspect="1"/>
          </p:cNvPicPr>
          <p:nvPr/>
        </p:nvPicPr>
        <p:blipFill>
          <a:blip r:embed="rId6"/>
          <a:stretch>
            <a:fillRect/>
          </a:stretch>
        </p:blipFill>
        <p:spPr>
          <a:xfrm>
            <a:off x="142844" y="785794"/>
            <a:ext cx="2286016" cy="228601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1406" y="71414"/>
            <a:ext cx="8929750" cy="646331"/>
            <a:chOff x="71406" y="71414"/>
            <a:chExt cx="8929750" cy="646331"/>
          </a:xfrm>
        </p:grpSpPr>
        <p:sp>
          <p:nvSpPr>
            <p:cNvPr id="5" name="Прямоугольник 4"/>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О времени и о себе</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7" name="Рисунок 6" descr="179_240.jpg"/>
          <p:cNvPicPr>
            <a:picLocks noChangeAspect="1"/>
          </p:cNvPicPr>
          <p:nvPr/>
        </p:nvPicPr>
        <p:blipFill>
          <a:blip r:embed="rId2"/>
          <a:stretch>
            <a:fillRect/>
          </a:stretch>
        </p:blipFill>
        <p:spPr>
          <a:xfrm>
            <a:off x="4714876" y="3786190"/>
            <a:ext cx="2428892" cy="2428892"/>
          </a:xfrm>
          <a:prstGeom prst="rect">
            <a:avLst/>
          </a:prstGeom>
        </p:spPr>
      </p:pic>
      <p:sp>
        <p:nvSpPr>
          <p:cNvPr id="8" name="TextBox 7"/>
          <p:cNvSpPr txBox="1"/>
          <p:nvPr/>
        </p:nvSpPr>
        <p:spPr>
          <a:xfrm>
            <a:off x="7500958" y="4214818"/>
            <a:ext cx="1265090" cy="923330"/>
          </a:xfrm>
          <a:prstGeom prst="rect">
            <a:avLst/>
          </a:prstGeom>
          <a:noFill/>
        </p:spPr>
        <p:txBody>
          <a:bodyPr wrap="none" rtlCol="0">
            <a:spAutoFit/>
          </a:bodyPr>
          <a:lstStyle/>
          <a:p>
            <a:r>
              <a:rPr lang="ru-RU" dirty="0" smtClean="0"/>
              <a:t>Эмблема</a:t>
            </a:r>
          </a:p>
          <a:p>
            <a:endParaRPr lang="ru-RU" dirty="0"/>
          </a:p>
          <a:p>
            <a:r>
              <a:rPr lang="ru-RU" dirty="0" smtClean="0"/>
              <a:t>(описание)</a:t>
            </a:r>
            <a:endParaRPr lang="ru-RU" dirty="0"/>
          </a:p>
        </p:txBody>
      </p:sp>
      <p:pic>
        <p:nvPicPr>
          <p:cNvPr id="9" name="Рисунок 8" descr="KH3WbC.jpg"/>
          <p:cNvPicPr>
            <a:picLocks noChangeAspect="1"/>
          </p:cNvPicPr>
          <p:nvPr/>
        </p:nvPicPr>
        <p:blipFill>
          <a:blip r:embed="rId3"/>
          <a:stretch>
            <a:fillRect/>
          </a:stretch>
        </p:blipFill>
        <p:spPr>
          <a:xfrm>
            <a:off x="4572000" y="1000108"/>
            <a:ext cx="2296830" cy="2143140"/>
          </a:xfrm>
          <a:prstGeom prst="ellipse">
            <a:avLst/>
          </a:prstGeom>
        </p:spPr>
      </p:pic>
      <p:sp>
        <p:nvSpPr>
          <p:cNvPr id="10" name="TextBox 9"/>
          <p:cNvSpPr txBox="1"/>
          <p:nvPr/>
        </p:nvSpPr>
        <p:spPr>
          <a:xfrm>
            <a:off x="6786578" y="1000108"/>
            <a:ext cx="1265090" cy="923330"/>
          </a:xfrm>
          <a:prstGeom prst="rect">
            <a:avLst/>
          </a:prstGeom>
          <a:noFill/>
        </p:spPr>
        <p:txBody>
          <a:bodyPr wrap="none" rtlCol="0">
            <a:spAutoFit/>
          </a:bodyPr>
          <a:lstStyle/>
          <a:p>
            <a:r>
              <a:rPr lang="ru-RU" dirty="0" smtClean="0"/>
              <a:t>Значок</a:t>
            </a:r>
          </a:p>
          <a:p>
            <a:endParaRPr lang="ru-RU" dirty="0"/>
          </a:p>
          <a:p>
            <a:r>
              <a:rPr lang="ru-RU" dirty="0" smtClean="0"/>
              <a:t>(описание)</a:t>
            </a:r>
            <a:endParaRPr lang="ru-RU" dirty="0"/>
          </a:p>
        </p:txBody>
      </p:sp>
      <p:pic>
        <p:nvPicPr>
          <p:cNvPr id="11" name="Рисунок 10" descr="0114137.jpg"/>
          <p:cNvPicPr>
            <a:picLocks noChangeAspect="1"/>
          </p:cNvPicPr>
          <p:nvPr/>
        </p:nvPicPr>
        <p:blipFill>
          <a:blip r:embed="rId4" cstate="print"/>
          <a:stretch>
            <a:fillRect/>
          </a:stretch>
        </p:blipFill>
        <p:spPr>
          <a:xfrm>
            <a:off x="357158" y="4214818"/>
            <a:ext cx="2476518" cy="1857388"/>
          </a:xfrm>
          <a:prstGeom prst="rect">
            <a:avLst/>
          </a:prstGeom>
        </p:spPr>
      </p:pic>
      <p:sp>
        <p:nvSpPr>
          <p:cNvPr id="12" name="TextBox 11"/>
          <p:cNvSpPr txBox="1"/>
          <p:nvPr/>
        </p:nvSpPr>
        <p:spPr>
          <a:xfrm>
            <a:off x="2959244" y="4357694"/>
            <a:ext cx="1265090" cy="923330"/>
          </a:xfrm>
          <a:prstGeom prst="rect">
            <a:avLst/>
          </a:prstGeom>
          <a:noFill/>
        </p:spPr>
        <p:txBody>
          <a:bodyPr wrap="square" rtlCol="0">
            <a:spAutoFit/>
          </a:bodyPr>
          <a:lstStyle/>
          <a:p>
            <a:r>
              <a:rPr lang="ru-RU" dirty="0" smtClean="0"/>
              <a:t>Галстук</a:t>
            </a:r>
          </a:p>
          <a:p>
            <a:endParaRPr lang="ru-RU" dirty="0"/>
          </a:p>
          <a:p>
            <a:r>
              <a:rPr lang="ru-RU" dirty="0" smtClean="0"/>
              <a:t>(описание)</a:t>
            </a:r>
            <a:endParaRPr lang="ru-RU" dirty="0"/>
          </a:p>
        </p:txBody>
      </p:sp>
      <p:sp>
        <p:nvSpPr>
          <p:cNvPr id="13" name="TextBox 12"/>
          <p:cNvSpPr txBox="1"/>
          <p:nvPr/>
        </p:nvSpPr>
        <p:spPr>
          <a:xfrm>
            <a:off x="214282" y="857232"/>
            <a:ext cx="3524683" cy="646331"/>
          </a:xfrm>
          <a:prstGeom prst="rect">
            <a:avLst/>
          </a:prstGeom>
          <a:noFill/>
        </p:spPr>
        <p:txBody>
          <a:bodyPr wrap="none" rtlCol="0">
            <a:spAutoFit/>
          </a:bodyPr>
          <a:lstStyle/>
          <a:p>
            <a:r>
              <a:rPr lang="ru-RU" dirty="0" smtClean="0"/>
              <a:t>Статья об истории символики СНТ</a:t>
            </a:r>
          </a:p>
          <a:p>
            <a:r>
              <a:rPr lang="ru-RU" dirty="0" smtClean="0"/>
              <a:t>(Фёдоров С.П.)</a:t>
            </a:r>
            <a:endParaRPr lang="ru-RU" dirty="0"/>
          </a:p>
        </p:txBody>
      </p:sp>
      <p:sp>
        <p:nvSpPr>
          <p:cNvPr id="19457" name="Rectangle 1"/>
          <p:cNvSpPr>
            <a:spLocks noChangeArrowheads="1"/>
          </p:cNvSpPr>
          <p:nvPr/>
        </p:nvSpPr>
        <p:spPr bwMode="auto">
          <a:xfrm>
            <a:off x="214282" y="2428868"/>
            <a:ext cx="392905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Девиз Союза наследников Татарстана «Делай каждый день доброе дело!» призывает членов организации быть всегда готовым прийти на помощь, оказать поддержку слабому, уделить внимание тому, кто в нем так нуждается.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71406" y="71414"/>
            <a:ext cx="8929750" cy="646331"/>
            <a:chOff x="71406" y="71414"/>
            <a:chExt cx="8929750" cy="646331"/>
          </a:xfrm>
        </p:grpSpPr>
        <p:sp>
          <p:nvSpPr>
            <p:cNvPr id="5" name="Прямоугольник 4"/>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О времени и о себе</a:t>
              </a:r>
              <a:endParaRPr lang="ru-RU" sz="2800" dirty="0"/>
            </a:p>
          </p:txBody>
        </p:sp>
        <p:sp>
          <p:nvSpPr>
            <p:cNvPr id="6" name="Прямоугольник 5"/>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11" name="Рисунок 10" descr="в.jpeg"/>
          <p:cNvPicPr>
            <a:picLocks noChangeAspect="1"/>
          </p:cNvPicPr>
          <p:nvPr/>
        </p:nvPicPr>
        <p:blipFill>
          <a:blip r:embed="rId2" cstate="print"/>
          <a:srcRect l="11317" b="54167"/>
          <a:stretch>
            <a:fillRect/>
          </a:stretch>
        </p:blipFill>
        <p:spPr>
          <a:xfrm rot="5400000">
            <a:off x="-277252" y="4723417"/>
            <a:ext cx="2411891" cy="1714448"/>
          </a:xfrm>
          <a:prstGeom prst="rect">
            <a:avLst/>
          </a:prstGeom>
        </p:spPr>
      </p:pic>
      <p:pic>
        <p:nvPicPr>
          <p:cNvPr id="12" name="Рисунок 11" descr="4.jpeg"/>
          <p:cNvPicPr>
            <a:picLocks noChangeAspect="1"/>
          </p:cNvPicPr>
          <p:nvPr/>
        </p:nvPicPr>
        <p:blipFill>
          <a:blip r:embed="rId3" cstate="print"/>
          <a:srcRect l="8451" t="56130" r="-145"/>
          <a:stretch>
            <a:fillRect/>
          </a:stretch>
        </p:blipFill>
        <p:spPr>
          <a:xfrm rot="5400000">
            <a:off x="1427612" y="4785206"/>
            <a:ext cx="2500330" cy="1645306"/>
          </a:xfrm>
          <a:prstGeom prst="rect">
            <a:avLst/>
          </a:prstGeom>
        </p:spPr>
      </p:pic>
      <p:pic>
        <p:nvPicPr>
          <p:cNvPr id="13" name="Рисунок 12" descr="4.jpeg"/>
          <p:cNvPicPr>
            <a:picLocks noChangeAspect="1"/>
          </p:cNvPicPr>
          <p:nvPr/>
        </p:nvPicPr>
        <p:blipFill>
          <a:blip r:embed="rId4" cstate="print"/>
          <a:srcRect l="2721" b="51042"/>
          <a:stretch>
            <a:fillRect/>
          </a:stretch>
        </p:blipFill>
        <p:spPr>
          <a:xfrm rot="5400000">
            <a:off x="6960972" y="4674973"/>
            <a:ext cx="2580105" cy="1785950"/>
          </a:xfrm>
          <a:prstGeom prst="rect">
            <a:avLst/>
          </a:prstGeom>
        </p:spPr>
      </p:pic>
      <p:pic>
        <p:nvPicPr>
          <p:cNvPr id="14" name="Рисунок 13" descr="1.jpeg"/>
          <p:cNvPicPr>
            <a:picLocks noChangeAspect="1"/>
          </p:cNvPicPr>
          <p:nvPr/>
        </p:nvPicPr>
        <p:blipFill>
          <a:blip r:embed="rId5" cstate="print"/>
          <a:srcRect l="7019" b="52083"/>
          <a:stretch>
            <a:fillRect/>
          </a:stretch>
        </p:blipFill>
        <p:spPr>
          <a:xfrm rot="5400000">
            <a:off x="3276422" y="4705166"/>
            <a:ext cx="2519718" cy="1785950"/>
          </a:xfrm>
          <a:prstGeom prst="rect">
            <a:avLst/>
          </a:prstGeom>
        </p:spPr>
      </p:pic>
      <p:pic>
        <p:nvPicPr>
          <p:cNvPr id="15" name="Рисунок 14" descr="5.jpeg"/>
          <p:cNvPicPr>
            <a:picLocks noChangeAspect="1"/>
          </p:cNvPicPr>
          <p:nvPr/>
        </p:nvPicPr>
        <p:blipFill>
          <a:blip r:embed="rId6" cstate="print"/>
          <a:srcRect l="34240" b="31250"/>
          <a:stretch>
            <a:fillRect/>
          </a:stretch>
        </p:blipFill>
        <p:spPr>
          <a:xfrm>
            <a:off x="5500694" y="4289943"/>
            <a:ext cx="1785950" cy="2568082"/>
          </a:xfrm>
          <a:prstGeom prst="rect">
            <a:avLst/>
          </a:prstGeom>
        </p:spPr>
      </p:pic>
      <p:sp>
        <p:nvSpPr>
          <p:cNvPr id="16" name="TextBox 15"/>
          <p:cNvSpPr txBox="1"/>
          <p:nvPr/>
        </p:nvSpPr>
        <p:spPr>
          <a:xfrm>
            <a:off x="571472" y="1071546"/>
            <a:ext cx="5926431" cy="369332"/>
          </a:xfrm>
          <a:prstGeom prst="rect">
            <a:avLst/>
          </a:prstGeom>
          <a:noFill/>
        </p:spPr>
        <p:txBody>
          <a:bodyPr wrap="none" rtlCol="0">
            <a:spAutoFit/>
          </a:bodyPr>
          <a:lstStyle/>
          <a:p>
            <a:r>
              <a:rPr lang="ru-RU" dirty="0" smtClean="0"/>
              <a:t>Методическая литература СНТ и ФДПО текст Федоров С.П.</a:t>
            </a: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jpeg"/>
          <p:cNvPicPr>
            <a:picLocks noChangeAspect="1"/>
          </p:cNvPicPr>
          <p:nvPr/>
        </p:nvPicPr>
        <p:blipFill>
          <a:blip r:embed="rId2" cstate="print"/>
          <a:srcRect l="4298" t="1042"/>
          <a:stretch>
            <a:fillRect/>
          </a:stretch>
        </p:blipFill>
        <p:spPr>
          <a:xfrm>
            <a:off x="0" y="3098852"/>
            <a:ext cx="2643206" cy="3759148"/>
          </a:xfrm>
          <a:prstGeom prst="rect">
            <a:avLst/>
          </a:prstGeom>
        </p:spPr>
      </p:pic>
      <p:pic>
        <p:nvPicPr>
          <p:cNvPr id="7" name="Рисунок 6" descr="в.jpeg"/>
          <p:cNvPicPr>
            <a:picLocks noChangeAspect="1"/>
          </p:cNvPicPr>
          <p:nvPr/>
        </p:nvPicPr>
        <p:blipFill>
          <a:blip r:embed="rId3" cstate="print"/>
          <a:srcRect l="7164" t="46875" r="1143" b="6249"/>
          <a:stretch>
            <a:fillRect/>
          </a:stretch>
        </p:blipFill>
        <p:spPr>
          <a:xfrm rot="5400000">
            <a:off x="1213626" y="5214171"/>
            <a:ext cx="1930369" cy="1357290"/>
          </a:xfrm>
          <a:prstGeom prst="rect">
            <a:avLst/>
          </a:prstGeom>
        </p:spPr>
      </p:pic>
      <p:grpSp>
        <p:nvGrpSpPr>
          <p:cNvPr id="8" name="Группа 7"/>
          <p:cNvGrpSpPr/>
          <p:nvPr/>
        </p:nvGrpSpPr>
        <p:grpSpPr>
          <a:xfrm>
            <a:off x="71406" y="139463"/>
            <a:ext cx="8929750" cy="646331"/>
            <a:chOff x="71406" y="71414"/>
            <a:chExt cx="8929750" cy="646331"/>
          </a:xfrm>
        </p:grpSpPr>
        <p:sp>
          <p:nvSpPr>
            <p:cNvPr id="9" name="Прямоугольник 8"/>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О времени и о себе</a:t>
              </a:r>
              <a:endParaRPr lang="ru-RU" sz="2800" dirty="0"/>
            </a:p>
          </p:txBody>
        </p:sp>
        <p:sp>
          <p:nvSpPr>
            <p:cNvPr id="10" name="Прямоугольник 9"/>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6" name="Рисунок 5" descr="7.jpeg"/>
          <p:cNvPicPr>
            <a:picLocks noChangeAspect="1"/>
          </p:cNvPicPr>
          <p:nvPr/>
        </p:nvPicPr>
        <p:blipFill>
          <a:blip r:embed="rId4" cstate="print"/>
          <a:stretch>
            <a:fillRect/>
          </a:stretch>
        </p:blipFill>
        <p:spPr>
          <a:xfrm>
            <a:off x="4714876" y="766220"/>
            <a:ext cx="4429123" cy="6091780"/>
          </a:xfrm>
          <a:prstGeom prst="rect">
            <a:avLst/>
          </a:prstGeom>
        </p:spPr>
      </p:pic>
      <p:pic>
        <p:nvPicPr>
          <p:cNvPr id="5" name="Рисунок 4" descr="3.jpeg"/>
          <p:cNvPicPr>
            <a:picLocks noChangeAspect="1"/>
          </p:cNvPicPr>
          <p:nvPr/>
        </p:nvPicPr>
        <p:blipFill>
          <a:blip r:embed="rId5" cstate="print"/>
          <a:srcRect l="51863" t="2291" r="5155" b="65417"/>
          <a:stretch>
            <a:fillRect/>
          </a:stretch>
        </p:blipFill>
        <p:spPr>
          <a:xfrm rot="5400000">
            <a:off x="36877" y="748884"/>
            <a:ext cx="2214577" cy="2288397"/>
          </a:xfrm>
          <a:prstGeom prst="rect">
            <a:avLst/>
          </a:prstGeom>
        </p:spPr>
      </p:pic>
      <p:sp>
        <p:nvSpPr>
          <p:cNvPr id="11" name="TextBox 10"/>
          <p:cNvSpPr txBox="1"/>
          <p:nvPr/>
        </p:nvSpPr>
        <p:spPr>
          <a:xfrm>
            <a:off x="2500298" y="785794"/>
            <a:ext cx="1811714" cy="1200329"/>
          </a:xfrm>
          <a:prstGeom prst="rect">
            <a:avLst/>
          </a:prstGeom>
          <a:noFill/>
        </p:spPr>
        <p:txBody>
          <a:bodyPr wrap="none" rtlCol="0">
            <a:spAutoFit/>
          </a:bodyPr>
          <a:lstStyle/>
          <a:p>
            <a:r>
              <a:rPr lang="ru-RU" dirty="0" smtClean="0"/>
              <a:t>СНТ в событиях, </a:t>
            </a:r>
          </a:p>
          <a:p>
            <a:r>
              <a:rPr lang="ru-RU" dirty="0" smtClean="0"/>
              <a:t>мероприятиях </a:t>
            </a:r>
          </a:p>
          <a:p>
            <a:r>
              <a:rPr lang="ru-RU" dirty="0" smtClean="0"/>
              <a:t>молодёжной </a:t>
            </a:r>
          </a:p>
          <a:p>
            <a:r>
              <a:rPr lang="ru-RU" dirty="0" smtClean="0"/>
              <a:t>политики 90-х</a:t>
            </a: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71406" y="71414"/>
            <a:ext cx="8929750" cy="646331"/>
            <a:chOff x="71406" y="71414"/>
            <a:chExt cx="8929750" cy="646331"/>
          </a:xfrm>
        </p:grpSpPr>
        <p:sp>
          <p:nvSpPr>
            <p:cNvPr id="4" name="Прямоугольник 3"/>
            <p:cNvSpPr/>
            <p:nvPr/>
          </p:nvSpPr>
          <p:spPr>
            <a:xfrm>
              <a:off x="71406" y="71414"/>
              <a:ext cx="8929750" cy="571504"/>
            </a:xfrm>
            <a:prstGeom prst="rect">
              <a:avLst/>
            </a:prstGeom>
            <a:solidFill>
              <a:srgbClr val="26BC7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dirty="0" smtClean="0"/>
                <a:t>Кто был у истоков</a:t>
              </a:r>
              <a:endParaRPr lang="ru-RU" sz="2800" dirty="0"/>
            </a:p>
          </p:txBody>
        </p:sp>
        <p:sp>
          <p:nvSpPr>
            <p:cNvPr id="5" name="Прямоугольник 4"/>
            <p:cNvSpPr/>
            <p:nvPr/>
          </p:nvSpPr>
          <p:spPr>
            <a:xfrm>
              <a:off x="4857752" y="71414"/>
              <a:ext cx="4043351" cy="646331"/>
            </a:xfrm>
            <a:prstGeom prst="rect">
              <a:avLst/>
            </a:prstGeom>
          </p:spPr>
          <p:txBody>
            <a:bodyPr wrap="none">
              <a:spAutoFit/>
            </a:bodyPr>
            <a:lstStyle/>
            <a:p>
              <a:pPr algn="ct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«СОЮЗ   НАСЛЕДНИКОВ  ТАТАРСТАНА»</a:t>
              </a:r>
            </a:p>
            <a:p>
              <a:pPr algn="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 лет - наша история </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pic>
        <p:nvPicPr>
          <p:cNvPr id="7" name="Рисунок 6" descr="24.jpeg"/>
          <p:cNvPicPr>
            <a:picLocks noChangeAspect="1"/>
          </p:cNvPicPr>
          <p:nvPr/>
        </p:nvPicPr>
        <p:blipFill>
          <a:blip r:embed="rId2" cstate="print">
            <a:lum contrast="30000"/>
          </a:blip>
          <a:stretch>
            <a:fillRect/>
          </a:stretch>
        </p:blipFill>
        <p:spPr>
          <a:xfrm flipH="1">
            <a:off x="142842" y="785794"/>
            <a:ext cx="2286017" cy="1307302"/>
          </a:xfrm>
          <a:prstGeom prst="rect">
            <a:avLst/>
          </a:prstGeom>
        </p:spPr>
      </p:pic>
      <p:pic>
        <p:nvPicPr>
          <p:cNvPr id="12" name="Рисунок 11" descr="38.jpeg"/>
          <p:cNvPicPr>
            <a:picLocks noChangeAspect="1"/>
          </p:cNvPicPr>
          <p:nvPr/>
        </p:nvPicPr>
        <p:blipFill>
          <a:blip r:embed="rId3" cstate="print">
            <a:lum bright="10000"/>
          </a:blip>
          <a:srcRect l="5466" t="26888"/>
          <a:stretch>
            <a:fillRect/>
          </a:stretch>
        </p:blipFill>
        <p:spPr>
          <a:xfrm>
            <a:off x="142845" y="2234582"/>
            <a:ext cx="2286015" cy="1194418"/>
          </a:xfrm>
          <a:prstGeom prst="rect">
            <a:avLst/>
          </a:prstGeom>
        </p:spPr>
      </p:pic>
      <p:pic>
        <p:nvPicPr>
          <p:cNvPr id="13" name="Рисунок 12" descr="1.jpeg"/>
          <p:cNvPicPr>
            <a:picLocks noChangeAspect="1"/>
          </p:cNvPicPr>
          <p:nvPr/>
        </p:nvPicPr>
        <p:blipFill>
          <a:blip r:embed="rId4" cstate="print"/>
          <a:stretch>
            <a:fillRect/>
          </a:stretch>
        </p:blipFill>
        <p:spPr>
          <a:xfrm>
            <a:off x="142844" y="3500438"/>
            <a:ext cx="2286016" cy="1518495"/>
          </a:xfrm>
          <a:prstGeom prst="rect">
            <a:avLst/>
          </a:prstGeom>
        </p:spPr>
      </p:pic>
      <p:pic>
        <p:nvPicPr>
          <p:cNvPr id="14" name="Рисунок 13" descr="7.jpeg"/>
          <p:cNvPicPr>
            <a:picLocks noChangeAspect="1"/>
          </p:cNvPicPr>
          <p:nvPr/>
        </p:nvPicPr>
        <p:blipFill>
          <a:blip r:embed="rId5" cstate="print"/>
          <a:srcRect l="2864" t="5918" r="5736" b="6316"/>
          <a:stretch>
            <a:fillRect/>
          </a:stretch>
        </p:blipFill>
        <p:spPr>
          <a:xfrm>
            <a:off x="6744365" y="3857628"/>
            <a:ext cx="2328229" cy="1463459"/>
          </a:xfrm>
          <a:prstGeom prst="rect">
            <a:avLst/>
          </a:prstGeom>
        </p:spPr>
      </p:pic>
      <p:pic>
        <p:nvPicPr>
          <p:cNvPr id="15" name="Рисунок 14" descr="15.jpeg"/>
          <p:cNvPicPr>
            <a:picLocks noChangeAspect="1"/>
          </p:cNvPicPr>
          <p:nvPr/>
        </p:nvPicPr>
        <p:blipFill>
          <a:blip r:embed="rId6" cstate="print"/>
          <a:srcRect l="6473" t="24828" r="617" b="2704"/>
          <a:stretch>
            <a:fillRect/>
          </a:stretch>
        </p:blipFill>
        <p:spPr>
          <a:xfrm>
            <a:off x="6739579" y="5429264"/>
            <a:ext cx="2333015" cy="1214446"/>
          </a:xfrm>
          <a:prstGeom prst="rect">
            <a:avLst/>
          </a:prstGeom>
        </p:spPr>
      </p:pic>
      <p:pic>
        <p:nvPicPr>
          <p:cNvPr id="16" name="Рисунок 15" descr="29.jpeg"/>
          <p:cNvPicPr>
            <a:picLocks noChangeAspect="1"/>
          </p:cNvPicPr>
          <p:nvPr/>
        </p:nvPicPr>
        <p:blipFill>
          <a:blip r:embed="rId7" cstate="print"/>
          <a:stretch>
            <a:fillRect/>
          </a:stretch>
        </p:blipFill>
        <p:spPr>
          <a:xfrm>
            <a:off x="142844" y="5112024"/>
            <a:ext cx="2304512" cy="1531686"/>
          </a:xfrm>
          <a:prstGeom prst="rect">
            <a:avLst/>
          </a:prstGeom>
        </p:spPr>
      </p:pic>
      <p:pic>
        <p:nvPicPr>
          <p:cNvPr id="17" name="Рисунок 16" descr="IMG_1616.jpg"/>
          <p:cNvPicPr>
            <a:picLocks noChangeAspect="1"/>
          </p:cNvPicPr>
          <p:nvPr/>
        </p:nvPicPr>
        <p:blipFill>
          <a:blip r:embed="rId8" cstate="print"/>
          <a:srcRect b="5020"/>
          <a:stretch>
            <a:fillRect/>
          </a:stretch>
        </p:blipFill>
        <p:spPr>
          <a:xfrm>
            <a:off x="6715140" y="714356"/>
            <a:ext cx="2357454" cy="1679338"/>
          </a:xfrm>
          <a:prstGeom prst="rect">
            <a:avLst/>
          </a:prstGeom>
        </p:spPr>
      </p:pic>
      <p:pic>
        <p:nvPicPr>
          <p:cNvPr id="18" name="Рисунок 17" descr="SWScan00020.bmp"/>
          <p:cNvPicPr>
            <a:picLocks noChangeAspect="1"/>
          </p:cNvPicPr>
          <p:nvPr/>
        </p:nvPicPr>
        <p:blipFill>
          <a:blip r:embed="rId9" cstate="print"/>
          <a:srcRect b="5000"/>
          <a:stretch>
            <a:fillRect/>
          </a:stretch>
        </p:blipFill>
        <p:spPr>
          <a:xfrm>
            <a:off x="6715140" y="2428868"/>
            <a:ext cx="2357454" cy="1379741"/>
          </a:xfrm>
          <a:prstGeom prst="rect">
            <a:avLst/>
          </a:prstGeom>
        </p:spPr>
      </p:pic>
      <p:pic>
        <p:nvPicPr>
          <p:cNvPr id="19" name="Рисунок 18" descr="4.jpeg"/>
          <p:cNvPicPr>
            <a:picLocks noChangeAspect="1"/>
          </p:cNvPicPr>
          <p:nvPr/>
        </p:nvPicPr>
        <p:blipFill>
          <a:blip r:embed="rId10" cstate="print"/>
          <a:srcRect t="10013" r="1667" b="7499"/>
          <a:stretch>
            <a:fillRect/>
          </a:stretch>
        </p:blipFill>
        <p:spPr>
          <a:xfrm>
            <a:off x="2500298" y="4286256"/>
            <a:ext cx="4214842" cy="2357454"/>
          </a:xfrm>
          <a:prstGeom prst="rect">
            <a:avLst/>
          </a:prstGeom>
        </p:spPr>
      </p:pic>
      <p:sp>
        <p:nvSpPr>
          <p:cNvPr id="21" name="TextBox 20"/>
          <p:cNvSpPr txBox="1"/>
          <p:nvPr/>
        </p:nvSpPr>
        <p:spPr>
          <a:xfrm>
            <a:off x="2571736" y="714356"/>
            <a:ext cx="4143404" cy="3539430"/>
          </a:xfrm>
          <a:prstGeom prst="rect">
            <a:avLst/>
          </a:prstGeom>
          <a:noFill/>
        </p:spPr>
        <p:txBody>
          <a:bodyPr wrap="square" rtlCol="0">
            <a:spAutoFit/>
          </a:bodyPr>
          <a:lstStyle/>
          <a:p>
            <a:r>
              <a:rPr lang="ru-RU" sz="1600" dirty="0"/>
              <a:t>С 1993 года в республике действует «Союз вожатых «</a:t>
            </a:r>
            <a:r>
              <a:rPr lang="ru-RU" sz="1600" dirty="0" err="1"/>
              <a:t>Давам</a:t>
            </a:r>
            <a:r>
              <a:rPr lang="ru-RU" sz="1600" dirty="0" smtClean="0"/>
              <a:t>»,</a:t>
            </a:r>
          </a:p>
          <a:p>
            <a:r>
              <a:rPr lang="ru-RU" sz="1600" dirty="0" smtClean="0"/>
              <a:t> </a:t>
            </a:r>
            <a:r>
              <a:rPr lang="ru-RU" sz="1600" dirty="0"/>
              <a:t>что в переводе с татарского означает «Преемственность». Союз вожатых берет на себя проведение регулярных зональных совещаний по проблемам детского движения, семинаров, участвует в курсах переподготовки. Перечень реализуемых мероприятий – конкурс вожатского мастерства «Наставник года», республиканский конкурс отрядных вожатых «Замечательный вожатый», историко-краеведческая экспедиция «Тайны родного края», акция «Моя семья».</a:t>
            </a:r>
            <a:endParaRPr lang="ru-RU" sz="1600" dirty="0" smtClean="0"/>
          </a:p>
        </p:txBody>
      </p:sp>
      <p:pic>
        <p:nvPicPr>
          <p:cNvPr id="22" name="Рисунок 21" descr="24.jpeg"/>
          <p:cNvPicPr>
            <a:picLocks noChangeAspect="1"/>
          </p:cNvPicPr>
          <p:nvPr/>
        </p:nvPicPr>
        <p:blipFill>
          <a:blip r:embed="rId2" cstate="print">
            <a:lum contrast="30000"/>
          </a:blip>
          <a:stretch>
            <a:fillRect/>
          </a:stretch>
        </p:blipFill>
        <p:spPr>
          <a:xfrm flipH="1">
            <a:off x="83215" y="745844"/>
            <a:ext cx="2345643" cy="1341400"/>
          </a:xfrm>
          <a:prstGeom prst="rect">
            <a:avLst/>
          </a:prstGeom>
        </p:spPr>
      </p:pic>
      <p:pic>
        <p:nvPicPr>
          <p:cNvPr id="23" name="Рисунок 22" descr="38.jpeg"/>
          <p:cNvPicPr>
            <a:picLocks noChangeAspect="1"/>
          </p:cNvPicPr>
          <p:nvPr/>
        </p:nvPicPr>
        <p:blipFill>
          <a:blip r:embed="rId3" cstate="print">
            <a:lum bright="10000"/>
          </a:blip>
          <a:srcRect l="5466" t="26888"/>
          <a:stretch>
            <a:fillRect/>
          </a:stretch>
        </p:blipFill>
        <p:spPr>
          <a:xfrm>
            <a:off x="83221" y="2143116"/>
            <a:ext cx="2345639" cy="1225571"/>
          </a:xfrm>
          <a:prstGeom prst="rect">
            <a:avLst/>
          </a:prstGeom>
        </p:spPr>
      </p:pic>
      <p:pic>
        <p:nvPicPr>
          <p:cNvPr id="24" name="Рисунок 23" descr="1.jpeg"/>
          <p:cNvPicPr>
            <a:picLocks noChangeAspect="1"/>
          </p:cNvPicPr>
          <p:nvPr/>
        </p:nvPicPr>
        <p:blipFill>
          <a:blip r:embed="rId4" cstate="print"/>
          <a:stretch>
            <a:fillRect/>
          </a:stretch>
        </p:blipFill>
        <p:spPr>
          <a:xfrm>
            <a:off x="83219" y="3460488"/>
            <a:ext cx="2345641" cy="1558101"/>
          </a:xfrm>
          <a:prstGeom prst="rect">
            <a:avLst/>
          </a:prstGeom>
        </p:spPr>
      </p:pic>
      <p:pic>
        <p:nvPicPr>
          <p:cNvPr id="25" name="Рисунок 24" descr="29.jpeg"/>
          <p:cNvPicPr>
            <a:picLocks noChangeAspect="1"/>
          </p:cNvPicPr>
          <p:nvPr/>
        </p:nvPicPr>
        <p:blipFill>
          <a:blip r:embed="rId7" cstate="print"/>
          <a:stretch>
            <a:fillRect/>
          </a:stretch>
        </p:blipFill>
        <p:spPr>
          <a:xfrm>
            <a:off x="82737" y="5072074"/>
            <a:ext cx="2364619" cy="157163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2457</TotalTime>
  <Words>4842</Words>
  <Application>Microsoft Office PowerPoint</Application>
  <PresentationFormat>Экран (4:3)</PresentationFormat>
  <Paragraphs>501</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Распределение  муниципальных районов РТ по зонам (работа с детскими общественными организациями и органами школьного ученического самоуправления)</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229</cp:revision>
  <dcterms:created xsi:type="dcterms:W3CDTF">2016-01-19T05:29:23Z</dcterms:created>
  <dcterms:modified xsi:type="dcterms:W3CDTF">2019-02-05T11:07:50Z</dcterms:modified>
</cp:coreProperties>
</file>